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Rajdhani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  <p:embeddedFont>
      <p:font typeface="Karla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regular.fntdata"/><Relationship Id="rId42" Type="http://schemas.openxmlformats.org/officeDocument/2006/relationships/font" Target="fonts/OpenSans-regular.fntdata"/><Relationship Id="rId41" Type="http://schemas.openxmlformats.org/officeDocument/2006/relationships/font" Target="fonts/Rajdhani-bold.fntdata"/><Relationship Id="rId44" Type="http://schemas.openxmlformats.org/officeDocument/2006/relationships/font" Target="fonts/OpenSans-italic.fntdata"/><Relationship Id="rId43" Type="http://schemas.openxmlformats.org/officeDocument/2006/relationships/font" Target="fonts/OpenSans-bold.fntdata"/><Relationship Id="rId46" Type="http://schemas.openxmlformats.org/officeDocument/2006/relationships/font" Target="fonts/Karla-regular.fntdata"/><Relationship Id="rId45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Karla-italic.fntdata"/><Relationship Id="rId47" Type="http://schemas.openxmlformats.org/officeDocument/2006/relationships/font" Target="fonts/Karla-bold.fntdata"/><Relationship Id="rId49" Type="http://schemas.openxmlformats.org/officeDocument/2006/relationships/font" Target="fonts/Karl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1e662fec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1e662f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d56dcb894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d56dcb894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eb36dac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eb36dac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d56dcb89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d56dcb89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56dcb89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d56dcb89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d56dcb894_0_5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d56dcb894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d56dcb89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9d56dcb894_0_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d56dcb894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9d56dcb894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d56dcb89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9d56dcb894_0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d56dcb894_0_5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d56dcb894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f84b01fb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f84b01f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4d035fee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4d035fee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f84b01fb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f84b01fb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f84b01fb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f84b01fb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f84b01fb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9f84b01fb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f84b01fb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f84b01fb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f84b01f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f84b01f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f84b01fb4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f84b01fb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f84b01fb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f84b01fb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f84b01fb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f84b01fb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84b01fb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84b01fb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f84b01fb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f84b01fb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408604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408604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e6c83523f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e6c83523f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eb36dac8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eb36dac8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56dcb89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d56dcb89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d56dcb89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d56dcb89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d56dcb89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d56dcb89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d56dcb894_0_3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d56dcb894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d56dcb894_0_3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d56dcb89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1">
  <p:cSld name="BLANK_1_1_1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720000" y="227025"/>
            <a:ext cx="7704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1" name="Google Shape;6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595308" y="4821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8" name="Google Shape;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 4 1">
  <p:cSld name="BLANK_1_1_1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720000" y="227025"/>
            <a:ext cx="7704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7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595308" y="4821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16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" name="Google Shape;56;p16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" name="Google Shape;57;p16"/>
          <p:cNvCxnSpPr/>
          <p:nvPr/>
        </p:nvCxnSpPr>
        <p:spPr>
          <a:xfrm flipH="1" rot="10800000">
            <a:off x="-8000" y="117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" name="Google Shape;58;p16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0.xml"/><Relationship Id="rId5" Type="http://schemas.openxmlformats.org/officeDocument/2006/relationships/slide" Target="/ppt/slides/slide13.xml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2950775" y="1012875"/>
            <a:ext cx="5458200" cy="2860200"/>
          </a:xfrm>
          <a:prstGeom prst="rect">
            <a:avLst/>
          </a:prstGeom>
        </p:spPr>
        <p:txBody>
          <a:bodyPr anchorCtr="0" anchor="t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Introducción a m</a:t>
            </a:r>
            <a:r>
              <a:rPr lang="es">
                <a:solidFill>
                  <a:schemeClr val="lt1"/>
                </a:solidFill>
              </a:rPr>
              <a:t>etodologías ágiles y Scrum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Metodologías 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ágiles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3" name="Google Shape;223;p39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6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Con el correr de los años se hizo evidente que las metodologías secuenciales no estaban produciendo buenos resultados.</a:t>
            </a:r>
            <a:b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  <a:b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Como resultado, durante la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década del 1990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surgieron diversas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metodologías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ágiles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de desarrollo, como Scrum, XP, FDD, Crystal.</a:t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En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1994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se publica el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Reporte del caos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, donde se demostró que de cada 10 proyectos, menos de 2 llegaban a su fin o cumplían con la planificación original.</a:t>
            </a:r>
            <a:b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  <a:b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En el año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2001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, muchos de los impulsores de las diferentes metodologías mencionadas anteriormente se pondrían de acuerdo en lo que hoy se conoce como el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Manifiesto Ágil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Breve historia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4" name="Google Shape;234;p40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El manifiesto ágil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Un compromiso público para conseguir mejores formas de trabajo y ayudar a otros a implementarlas.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41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 rot="-279986">
            <a:off x="1085556" y="2464241"/>
            <a:ext cx="3348299" cy="14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Personas e interacciones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funcional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Colaboración con el cliente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Responder ante el cambio 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 rot="-275279">
            <a:off x="5489121" y="2261536"/>
            <a:ext cx="2632836" cy="12192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Procesos y herramientas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Documentación compleja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Apego a contratos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Seguimiento de un plan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7" name="Google Shape;247;p41"/>
          <p:cNvCxnSpPr/>
          <p:nvPr/>
        </p:nvCxnSpPr>
        <p:spPr>
          <a:xfrm flipH="1" rot="10800000">
            <a:off x="1648555" y="3676710"/>
            <a:ext cx="6381000" cy="573600"/>
          </a:xfrm>
          <a:prstGeom prst="straightConnector1">
            <a:avLst/>
          </a:prstGeom>
          <a:noFill/>
          <a:ln cap="flat" cmpd="sng" w="76200">
            <a:solidFill>
              <a:srgbClr val="673A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41"/>
          <p:cNvSpPr/>
          <p:nvPr/>
        </p:nvSpPr>
        <p:spPr>
          <a:xfrm>
            <a:off x="4410605" y="3986009"/>
            <a:ext cx="1062300" cy="918600"/>
          </a:xfrm>
          <a:prstGeom prst="triangle">
            <a:avLst>
              <a:gd fmla="val 50000" name="adj"/>
            </a:avLst>
          </a:prstGeom>
          <a:solidFill>
            <a:srgbClr val="673A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340250" y="4310899"/>
            <a:ext cx="9987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valores con mayor peso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41"/>
          <p:cNvCxnSpPr>
            <a:stCxn id="249" idx="3"/>
            <a:endCxn id="251" idx="4"/>
          </p:cNvCxnSpPr>
          <p:nvPr/>
        </p:nvCxnSpPr>
        <p:spPr>
          <a:xfrm flipH="1" rot="10800000">
            <a:off x="1338950" y="4311199"/>
            <a:ext cx="1015200" cy="2865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51" name="Google Shape;251;p41"/>
          <p:cNvSpPr/>
          <p:nvPr/>
        </p:nvSpPr>
        <p:spPr>
          <a:xfrm>
            <a:off x="2285650" y="4174100"/>
            <a:ext cx="137100" cy="137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Scrum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sz="6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75" y="-50"/>
            <a:ext cx="9144000" cy="5143500"/>
          </a:xfrm>
          <a:prstGeom prst="rect">
            <a:avLst/>
          </a:prstGeom>
          <a:solidFill>
            <a:srgbClr val="000000">
              <a:alpha val="590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Miembros de un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equipo de Scrum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 rotWithShape="1">
          <a:blip r:embed="rId3">
            <a:alphaModFix/>
          </a:blip>
          <a:srcRect b="1963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7" name="Google Shape;277;p44"/>
          <p:cNvSpPr/>
          <p:nvPr/>
        </p:nvSpPr>
        <p:spPr>
          <a:xfrm>
            <a:off x="5715000" y="649700"/>
            <a:ext cx="3429000" cy="3731100"/>
          </a:xfrm>
          <a:prstGeom prst="rect">
            <a:avLst/>
          </a:prstGeom>
          <a:solidFill>
            <a:srgbClr val="000000">
              <a:alpha val="69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4"/>
          <p:cNvSpPr txBox="1"/>
          <p:nvPr/>
        </p:nvSpPr>
        <p:spPr>
          <a:xfrm>
            <a:off x="5714975" y="1390325"/>
            <a:ext cx="34290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Representa la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voz del cliente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Es quien toma las decisiones finales del producto. 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asegura de que el equipo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trabaje de forma adecuada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desde la perspectiva del negocio.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Escribe historias 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usuario, las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prioriza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y las coloca en el Product Backlog.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5714975" y="656475"/>
            <a:ext cx="3429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0000" spcFirstLastPara="1" rIns="216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PRODUCT OWNER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 rotWithShape="1">
          <a:blip r:embed="rId3">
            <a:alphaModFix/>
          </a:blip>
          <a:srcRect b="0" l="7611" r="14718" t="0"/>
          <a:stretch/>
        </p:blipFill>
        <p:spPr>
          <a:xfrm>
            <a:off x="-15600" y="0"/>
            <a:ext cx="917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9" name="Google Shape;289;p45"/>
          <p:cNvSpPr/>
          <p:nvPr/>
        </p:nvSpPr>
        <p:spPr>
          <a:xfrm>
            <a:off x="5715000" y="421100"/>
            <a:ext cx="3444600" cy="4722300"/>
          </a:xfrm>
          <a:prstGeom prst="rect">
            <a:avLst/>
          </a:prstGeom>
          <a:solidFill>
            <a:srgbClr val="000000">
              <a:alpha val="69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5715000" y="1125450"/>
            <a:ext cx="34446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un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facilitador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Responsable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controlar el tiempo, las conversaciones y el proceso en general.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Ayuda a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eliminar obstáculos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Actúa como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protección entre el equipo y distracciones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Comprueba que cada miembro del equipo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utilice sus habilidades únicas para el éxito 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 equipo.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es el jefe del equipo.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715000" y="405450"/>
            <a:ext cx="3444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36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SCRUM MASTER</a:t>
            </a:r>
            <a:endParaRPr b="1" i="0" sz="36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75" y="0"/>
            <a:ext cx="917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5715000" y="573500"/>
            <a:ext cx="3429000" cy="3741600"/>
          </a:xfrm>
          <a:prstGeom prst="rect">
            <a:avLst/>
          </a:prstGeom>
          <a:solidFill>
            <a:srgbClr val="000000">
              <a:alpha val="69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6"/>
          <p:cNvSpPr txBox="1"/>
          <p:nvPr/>
        </p:nvSpPr>
        <p:spPr>
          <a:xfrm>
            <a:off x="5715000" y="1314125"/>
            <a:ext cx="34446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100% dedicado a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entregar el producto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Horizontal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Autoorganizado</a:t>
            </a:r>
            <a:r>
              <a:rPr lang="e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Multidisciplinario</a:t>
            </a:r>
            <a:r>
              <a:rPr lang="e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Trabajan codo a codo creando un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ambiente colaborativo</a:t>
            </a:r>
            <a:r>
              <a:rPr lang="e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  <a:r>
              <a:rPr b="1"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 a 9 </a:t>
            </a:r>
            <a:r>
              <a:rPr i="0" lang="e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personas.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5715000" y="572802"/>
            <a:ext cx="3444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" sz="36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EQUIPO</a:t>
            </a:r>
            <a:r>
              <a:rPr b="1" lang="es" sz="36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i="0" lang="es" sz="36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T</a:t>
            </a:r>
            <a:r>
              <a:rPr b="1" lang="es" sz="36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ÉCNICO</a:t>
            </a:r>
            <a:endParaRPr b="1" i="0" sz="36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/>
          <p:nvPr/>
        </p:nvSpPr>
        <p:spPr>
          <a:xfrm>
            <a:off x="75" y="-50"/>
            <a:ext cx="9144000" cy="5143500"/>
          </a:xfrm>
          <a:prstGeom prst="rect">
            <a:avLst/>
          </a:prstGeom>
          <a:solidFill>
            <a:srgbClr val="000000">
              <a:alpha val="361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7"/>
          <p:cNvSpPr/>
          <p:nvPr/>
        </p:nvSpPr>
        <p:spPr>
          <a:xfrm>
            <a:off x="5715000" y="1324050"/>
            <a:ext cx="3429000" cy="2496000"/>
          </a:xfrm>
          <a:prstGeom prst="rect">
            <a:avLst/>
          </a:prstGeom>
          <a:solidFill>
            <a:srgbClr val="000000">
              <a:alpha val="69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5715000" y="2091625"/>
            <a:ext cx="34290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 stakeholders son todas aquellas personas que </a:t>
            </a:r>
            <a:r>
              <a:rPr b="1" lang="e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utilizarán, o de alguna manera serán afectadas, por nuestro producto o servicio</a:t>
            </a:r>
            <a:r>
              <a:rPr lang="e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5715000" y="1323350"/>
            <a:ext cx="3429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36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STAKEHOLDERS</a:t>
            </a:r>
            <a:endParaRPr b="1" i="0" sz="36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5" name="Google Shape;315;p47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/>
          <p:nvPr/>
        </p:nvSpPr>
        <p:spPr>
          <a:xfrm>
            <a:off x="75" y="-50"/>
            <a:ext cx="9144000" cy="5143500"/>
          </a:xfrm>
          <a:prstGeom prst="rect">
            <a:avLst/>
          </a:prstGeom>
          <a:solidFill>
            <a:srgbClr val="000000">
              <a:alpha val="590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Documentos 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de Scrum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3" name="Google Shape;323;p48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/>
          <p:nvPr/>
        </p:nvSpPr>
        <p:spPr>
          <a:xfrm>
            <a:off x="3897550" y="1375575"/>
            <a:ext cx="4505400" cy="30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AutoNum type="arabicPeriod"/>
            </a:pPr>
            <a:r>
              <a:rPr b="1" lang="es" sz="20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action="ppaction://hlinksldjump" r:id="rId3"/>
              </a:rPr>
              <a:t>Metodologías de cascada</a:t>
            </a:r>
            <a:r>
              <a:rPr b="1" lang="es" sz="2000">
                <a:latin typeface="Rajdhani"/>
                <a:ea typeface="Rajdhani"/>
                <a:cs typeface="Rajdhani"/>
                <a:sym typeface="Rajdhani"/>
              </a:rPr>
              <a:t> 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AutoNum type="arabicPeriod"/>
            </a:pPr>
            <a:r>
              <a:rPr b="1" lang="es" sz="20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action="ppaction://hlinksldjump" r:id="rId4"/>
              </a:rPr>
              <a:t>Metodologías ágiles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AutoNum type="arabicPeriod"/>
            </a:pPr>
            <a:r>
              <a:rPr b="1" lang="es" sz="20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action="ppaction://hlinksldjump" r:id="rId5"/>
              </a:rPr>
              <a:t>Scrum</a:t>
            </a:r>
            <a:endParaRPr b="1"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" name="Google Shape;114;p31"/>
          <p:cNvSpPr txBox="1"/>
          <p:nvPr/>
        </p:nvSpPr>
        <p:spPr>
          <a:xfrm>
            <a:off x="1672950" y="2442819"/>
            <a:ext cx="15903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Índice</a:t>
            </a:r>
            <a:endParaRPr b="1" sz="27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5" name="Google Shape;115;p31"/>
          <p:cNvCxnSpPr/>
          <p:nvPr/>
        </p:nvCxnSpPr>
        <p:spPr>
          <a:xfrm flipH="1">
            <a:off x="3592750" y="1409375"/>
            <a:ext cx="18900" cy="30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31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1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</a:t>
            </a: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 backlog del producto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1" name="Google Shape;331;p49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Es el conjunto de todos los requisitos del proyecto.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Contiene descripciones genéricas de funcionalidades deseables, priorizadas según su retorno de inversión (ROI).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Representa la totalidad de lo que va a ser construido.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152" y="2927000"/>
            <a:ext cx="5028652" cy="19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/>
          <p:nvPr/>
        </p:nvSpPr>
        <p:spPr>
          <a:xfrm>
            <a:off x="1518452" y="2900450"/>
            <a:ext cx="548700" cy="649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El backlog del sprint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Es el subconjunto de requisitos que serán desarrollados durante el sprint actual.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152" y="2927000"/>
            <a:ext cx="5028652" cy="19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/>
          <p:nvPr/>
        </p:nvSpPr>
        <p:spPr>
          <a:xfrm>
            <a:off x="2966252" y="2900450"/>
            <a:ext cx="548700" cy="649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0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El sprint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3" name="Google Shape;353;p51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El Sprint es el período en el cual se lleva a cabo el trabajo en sí.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Su duración es constante y definida por el equipo.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152" y="2927000"/>
            <a:ext cx="5028652" cy="19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/>
          <p:nvPr/>
        </p:nvSpPr>
        <p:spPr>
          <a:xfrm>
            <a:off x="4414052" y="2519450"/>
            <a:ext cx="548700" cy="649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1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El tablero de tareas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4" name="Google Shape;364;p52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Story: historias de usuario que originaron las tareas.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 Do: las tareas a realizar en el sprint.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En progreso: las tareas en curso en este sprint.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 verificar: tareas listas que requieren verificación.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Terminadas: tareas listas y verificadas (criterios de aceptación)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/>
          <p:cNvPicPr preferRelativeResize="0"/>
          <p:nvPr/>
        </p:nvPicPr>
        <p:blipFill rotWithShape="1">
          <a:blip r:embed="rId4">
            <a:alphaModFix/>
          </a:blip>
          <a:srcRect b="30326" l="0" r="0" t="7169"/>
          <a:stretch/>
        </p:blipFill>
        <p:spPr>
          <a:xfrm>
            <a:off x="1309900" y="2968000"/>
            <a:ext cx="3964650" cy="19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2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Las historias de usuario (</a:t>
            </a:r>
            <a:r>
              <a:rPr b="1" i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user story</a:t>
            </a: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)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4" name="Google Shape;374;p53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 definen en base a la empatía.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Deben ser específicas de acuerdo a la prioridad.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Deben tener criterios de aceptación.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3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850" y="2333462"/>
            <a:ext cx="2221525" cy="2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000" y="2333462"/>
            <a:ext cx="2221525" cy="24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/>
          <p:nvPr/>
        </p:nvSpPr>
        <p:spPr>
          <a:xfrm>
            <a:off x="75" y="-50"/>
            <a:ext cx="9144000" cy="5143500"/>
          </a:xfrm>
          <a:prstGeom prst="rect">
            <a:avLst/>
          </a:prstGeom>
          <a:solidFill>
            <a:srgbClr val="000000">
              <a:alpha val="590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Ceremonias 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de Scrum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Planificación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 define el trabajo a realizarse durante el sprint.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 realiza con el equipo completo.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 identifica cuánto esfuerzo es probable que se tenga que invertir en cada tarea que se proponga.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Suele tener una duración máxima de 8 hrs para un sprint de 1 mes.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5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5"/>
          <p:cNvPicPr preferRelativeResize="0"/>
          <p:nvPr/>
        </p:nvPicPr>
        <p:blipFill rotWithShape="1">
          <a:blip r:embed="rId4">
            <a:alphaModFix/>
          </a:blip>
          <a:srcRect b="14598" l="6391" r="6409" t="14880"/>
          <a:stretch/>
        </p:blipFill>
        <p:spPr>
          <a:xfrm>
            <a:off x="717750" y="3074525"/>
            <a:ext cx="7707599" cy="18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5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Stand</a:t>
            </a: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-</a:t>
            </a: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up / Scrum Daily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0" name="Google Shape;400;p56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Reunión diaria que se realiza con todos los participantes de pie.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Dura como máximo unos 15 minutos.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Cada integrante responde 3 preguntas claves: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○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¿Qué hice ayer?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○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¿Tuve impedimentos para lograr mis objetivos?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○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¿Qué voy a hacer hoy?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56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6"/>
          <p:cNvPicPr preferRelativeResize="0"/>
          <p:nvPr/>
        </p:nvPicPr>
        <p:blipFill rotWithShape="1">
          <a:blip r:embed="rId4">
            <a:alphaModFix/>
          </a:blip>
          <a:srcRect b="26363" l="6391" r="6409" t="9257"/>
          <a:stretch/>
        </p:blipFill>
        <p:spPr>
          <a:xfrm>
            <a:off x="717750" y="3233675"/>
            <a:ext cx="7707599" cy="1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Demo / Revisión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0" name="Google Shape;410;p57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 revisa el trabajo que fue completado y el que no.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 presenta el trabajo completado a los stakeholders (cliente).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El trabajo incompleto no se puede mostrar.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Suele tener una duración máxima de 4 hrs para un sprint de 1 mes.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7"/>
          <p:cNvPicPr preferRelativeResize="0"/>
          <p:nvPr/>
        </p:nvPicPr>
        <p:blipFill rotWithShape="1">
          <a:blip r:embed="rId4">
            <a:alphaModFix/>
          </a:blip>
          <a:srcRect b="8058" l="6391" r="6409" t="13244"/>
          <a:stretch/>
        </p:blipFill>
        <p:spPr>
          <a:xfrm>
            <a:off x="718200" y="2862924"/>
            <a:ext cx="7707599" cy="20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Retrospectiva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20" name="Google Shape;420;p58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El equipo deja sus impresiones respecto al sprint recién superado.  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El propósito es realizar la mejora continua del proceso y del equipo.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Open Sans"/>
              <a:buChar char="●"/>
            </a:pPr>
            <a:r>
              <a:rPr lang="es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La duración es de 4 horas fijas para un sprint de 1 mes.</a:t>
            </a:r>
            <a:endParaRPr sz="1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58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 rotWithShape="1">
          <a:blip r:embed="rId4">
            <a:alphaModFix/>
          </a:blip>
          <a:srcRect b="13554" l="6391" r="6409" t="17039"/>
          <a:stretch/>
        </p:blipFill>
        <p:spPr>
          <a:xfrm>
            <a:off x="717750" y="3103450"/>
            <a:ext cx="7707599" cy="17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Metodologías 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de cascada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" name="Google Shape;124;p32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" name="Google Shape;125;p32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2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/>
        </p:nvSpPr>
        <p:spPr>
          <a:xfrm>
            <a:off x="717750" y="121082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En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1970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Winston Royce publica un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artículo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sobre las metodologías secuenciales o de cascada.</a:t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En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1985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el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Departamento de Defensa de EEUU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hace obligatoria la implementación de la metodología para sus proyectos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 partir de ese momento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, la metodología de cascada se populariza hasta 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convertirse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en un </a:t>
            </a:r>
            <a:r>
              <a:rPr b="1"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estándar mundial</a:t>
            </a:r>
            <a:r>
              <a:rPr lang="es" sz="17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para el desarrollo de software.</a:t>
            </a:r>
            <a:endParaRPr sz="17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" name="Google Shape;134;p33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Breve historia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5" name="Google Shape;135;p33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4"/>
          <p:cNvCxnSpPr/>
          <p:nvPr/>
        </p:nvCxnSpPr>
        <p:spPr>
          <a:xfrm>
            <a:off x="5411146" y="339225"/>
            <a:ext cx="0" cy="3724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5" name="Google Shape;145;p34"/>
          <p:cNvSpPr/>
          <p:nvPr/>
        </p:nvSpPr>
        <p:spPr>
          <a:xfrm>
            <a:off x="917625" y="825279"/>
            <a:ext cx="1161000" cy="4218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FACTIBILIDAD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" name="Google Shape;146;p34"/>
          <p:cNvCxnSpPr/>
          <p:nvPr/>
        </p:nvCxnSpPr>
        <p:spPr>
          <a:xfrm>
            <a:off x="3359402" y="339225"/>
            <a:ext cx="0" cy="3724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7" name="Google Shape;147;p34"/>
          <p:cNvSpPr/>
          <p:nvPr/>
        </p:nvSpPr>
        <p:spPr>
          <a:xfrm>
            <a:off x="2104196" y="1381232"/>
            <a:ext cx="1240800" cy="4218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REQUERIM.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34"/>
          <p:cNvSpPr/>
          <p:nvPr/>
        </p:nvSpPr>
        <p:spPr>
          <a:xfrm>
            <a:off x="3370496" y="1937206"/>
            <a:ext cx="970800" cy="4218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DISEÑO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34"/>
          <p:cNvSpPr/>
          <p:nvPr/>
        </p:nvSpPr>
        <p:spPr>
          <a:xfrm>
            <a:off x="4341215" y="2493159"/>
            <a:ext cx="1057800" cy="4218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IMPLEMENT.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5424704" y="3049112"/>
            <a:ext cx="1240800" cy="4218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VERIFICACIÓN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34"/>
          <p:cNvSpPr/>
          <p:nvPr/>
        </p:nvSpPr>
        <p:spPr>
          <a:xfrm>
            <a:off x="6691010" y="3605064"/>
            <a:ext cx="1510200" cy="421800"/>
          </a:xfrm>
          <a:prstGeom prst="homePlate">
            <a:avLst>
              <a:gd fmla="val 50000" name="adj"/>
            </a:avLst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MANTENIMIENTO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" name="Google Shape;152;p34"/>
          <p:cNvCxnSpPr/>
          <p:nvPr/>
        </p:nvCxnSpPr>
        <p:spPr>
          <a:xfrm>
            <a:off x="920426" y="653823"/>
            <a:ext cx="2424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34"/>
          <p:cNvCxnSpPr>
            <a:stCxn id="145" idx="2"/>
            <a:endCxn id="147" idx="1"/>
          </p:cNvCxnSpPr>
          <p:nvPr/>
        </p:nvCxnSpPr>
        <p:spPr>
          <a:xfrm flipH="1" rot="-5400000">
            <a:off x="1628625" y="1116579"/>
            <a:ext cx="345000" cy="6060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34"/>
          <p:cNvCxnSpPr>
            <a:stCxn id="147" idx="2"/>
            <a:endCxn id="148" idx="1"/>
          </p:cNvCxnSpPr>
          <p:nvPr/>
        </p:nvCxnSpPr>
        <p:spPr>
          <a:xfrm flipH="1" rot="-5400000">
            <a:off x="2875046" y="1652582"/>
            <a:ext cx="345000" cy="6459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34"/>
          <p:cNvCxnSpPr>
            <a:stCxn id="148" idx="2"/>
            <a:endCxn id="149" idx="1"/>
          </p:cNvCxnSpPr>
          <p:nvPr/>
        </p:nvCxnSpPr>
        <p:spPr>
          <a:xfrm flipH="1" rot="-5400000">
            <a:off x="3926096" y="2288806"/>
            <a:ext cx="345000" cy="4854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34"/>
          <p:cNvCxnSpPr>
            <a:stCxn id="149" idx="2"/>
            <a:endCxn id="150" idx="1"/>
          </p:cNvCxnSpPr>
          <p:nvPr/>
        </p:nvCxnSpPr>
        <p:spPr>
          <a:xfrm flipH="1" rot="-5400000">
            <a:off x="4974965" y="2810109"/>
            <a:ext cx="345000" cy="5547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34"/>
          <p:cNvCxnSpPr>
            <a:stCxn id="150" idx="2"/>
            <a:endCxn id="151" idx="1"/>
          </p:cNvCxnSpPr>
          <p:nvPr/>
        </p:nvCxnSpPr>
        <p:spPr>
          <a:xfrm flipH="1" rot="-5400000">
            <a:off x="6195554" y="3320462"/>
            <a:ext cx="345000" cy="6459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34"/>
          <p:cNvSpPr txBox="1"/>
          <p:nvPr/>
        </p:nvSpPr>
        <p:spPr>
          <a:xfrm>
            <a:off x="920426" y="281725"/>
            <a:ext cx="2424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INTERVENCIÓN USUARIO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9" name="Google Shape;159;p34"/>
          <p:cNvCxnSpPr/>
          <p:nvPr/>
        </p:nvCxnSpPr>
        <p:spPr>
          <a:xfrm>
            <a:off x="927722" y="4294018"/>
            <a:ext cx="7213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0" name="Google Shape;160;p34"/>
          <p:cNvSpPr txBox="1"/>
          <p:nvPr/>
        </p:nvSpPr>
        <p:spPr>
          <a:xfrm>
            <a:off x="1746396" y="4335449"/>
            <a:ext cx="55701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CICLO LARGO DE DESARROLLO 9 ~ 18++ MESES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1" name="Google Shape;161;p34"/>
          <p:cNvCxnSpPr/>
          <p:nvPr/>
        </p:nvCxnSpPr>
        <p:spPr>
          <a:xfrm>
            <a:off x="5401244" y="2308457"/>
            <a:ext cx="25854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34"/>
          <p:cNvSpPr txBox="1"/>
          <p:nvPr/>
        </p:nvSpPr>
        <p:spPr>
          <a:xfrm>
            <a:off x="5412427" y="1936359"/>
            <a:ext cx="2522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INTERVENCIÓN</a:t>
            </a:r>
            <a:r>
              <a:rPr b="1"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USUARIO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3" name="Google Shape;163;p34"/>
          <p:cNvCxnSpPr/>
          <p:nvPr/>
        </p:nvCxnSpPr>
        <p:spPr>
          <a:xfrm>
            <a:off x="3370198" y="1212120"/>
            <a:ext cx="20442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34"/>
          <p:cNvSpPr txBox="1"/>
          <p:nvPr/>
        </p:nvSpPr>
        <p:spPr>
          <a:xfrm>
            <a:off x="3356405" y="840023"/>
            <a:ext cx="2044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USUARIO EXCLUIDO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34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Lo bueno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2299550" y="1481475"/>
            <a:ext cx="612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Procesos mecánicos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Funcionan muy bien para procesos donde no hay incertidumbre.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4" name="Google Shape;174;p35"/>
          <p:cNvGrpSpPr/>
          <p:nvPr/>
        </p:nvGrpSpPr>
        <p:grpSpPr>
          <a:xfrm>
            <a:off x="1154251" y="1697049"/>
            <a:ext cx="759024" cy="635011"/>
            <a:chOff x="1220250" y="2622725"/>
            <a:chExt cx="2515825" cy="2104775"/>
          </a:xfrm>
        </p:grpSpPr>
        <p:sp>
          <p:nvSpPr>
            <p:cNvPr id="175" name="Google Shape;175;p35"/>
            <p:cNvSpPr/>
            <p:nvPr/>
          </p:nvSpPr>
          <p:spPr>
            <a:xfrm>
              <a:off x="1220250" y="3202025"/>
              <a:ext cx="936750" cy="1472925"/>
            </a:xfrm>
            <a:custGeom>
              <a:rect b="b" l="l" r="r" t="t"/>
              <a:pathLst>
                <a:path extrusionOk="0" h="58917" w="37470">
                  <a:moveTo>
                    <a:pt x="2524" y="0"/>
                  </a:moveTo>
                  <a:lnTo>
                    <a:pt x="1977" y="42"/>
                  </a:lnTo>
                  <a:lnTo>
                    <a:pt x="1094" y="463"/>
                  </a:lnTo>
                  <a:lnTo>
                    <a:pt x="421" y="1178"/>
                  </a:lnTo>
                  <a:lnTo>
                    <a:pt x="42" y="2061"/>
                  </a:lnTo>
                  <a:lnTo>
                    <a:pt x="0" y="2607"/>
                  </a:lnTo>
                  <a:lnTo>
                    <a:pt x="0" y="56267"/>
                  </a:lnTo>
                  <a:lnTo>
                    <a:pt x="42" y="56772"/>
                  </a:lnTo>
                  <a:lnTo>
                    <a:pt x="421" y="57697"/>
                  </a:lnTo>
                  <a:lnTo>
                    <a:pt x="1136" y="58412"/>
                  </a:lnTo>
                  <a:lnTo>
                    <a:pt x="2061" y="58790"/>
                  </a:lnTo>
                  <a:lnTo>
                    <a:pt x="2566" y="58832"/>
                  </a:lnTo>
                  <a:lnTo>
                    <a:pt x="16359" y="58748"/>
                  </a:lnTo>
                  <a:lnTo>
                    <a:pt x="30026" y="58916"/>
                  </a:lnTo>
                  <a:lnTo>
                    <a:pt x="31582" y="58916"/>
                  </a:lnTo>
                  <a:lnTo>
                    <a:pt x="34063" y="58664"/>
                  </a:lnTo>
                  <a:lnTo>
                    <a:pt x="35871" y="58033"/>
                  </a:lnTo>
                  <a:lnTo>
                    <a:pt x="36755" y="57234"/>
                  </a:lnTo>
                  <a:lnTo>
                    <a:pt x="37217" y="56519"/>
                  </a:lnTo>
                  <a:lnTo>
                    <a:pt x="37385" y="56057"/>
                  </a:lnTo>
                  <a:lnTo>
                    <a:pt x="37469" y="55720"/>
                  </a:lnTo>
                  <a:lnTo>
                    <a:pt x="37469" y="55300"/>
                  </a:lnTo>
                  <a:lnTo>
                    <a:pt x="37469" y="3659"/>
                  </a:lnTo>
                  <a:lnTo>
                    <a:pt x="37427" y="3028"/>
                  </a:lnTo>
                  <a:lnTo>
                    <a:pt x="37217" y="2439"/>
                  </a:lnTo>
                  <a:lnTo>
                    <a:pt x="36797" y="1724"/>
                  </a:lnTo>
                  <a:lnTo>
                    <a:pt x="35871" y="757"/>
                  </a:lnTo>
                  <a:lnTo>
                    <a:pt x="34694" y="210"/>
                  </a:lnTo>
                  <a:lnTo>
                    <a:pt x="33012" y="42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5"/>
            <p:cNvSpPr/>
            <p:nvPr/>
          </p:nvSpPr>
          <p:spPr>
            <a:xfrm>
              <a:off x="2162225" y="2622725"/>
              <a:ext cx="1573850" cy="2104775"/>
            </a:xfrm>
            <a:custGeom>
              <a:rect b="b" l="l" r="r" t="t"/>
              <a:pathLst>
                <a:path extrusionOk="0" h="84191" w="62954">
                  <a:moveTo>
                    <a:pt x="16359" y="1"/>
                  </a:moveTo>
                  <a:lnTo>
                    <a:pt x="14972" y="337"/>
                  </a:lnTo>
                  <a:lnTo>
                    <a:pt x="13878" y="1010"/>
                  </a:lnTo>
                  <a:lnTo>
                    <a:pt x="13079" y="2062"/>
                  </a:lnTo>
                  <a:lnTo>
                    <a:pt x="12238" y="4164"/>
                  </a:lnTo>
                  <a:lnTo>
                    <a:pt x="11818" y="6099"/>
                  </a:lnTo>
                  <a:lnTo>
                    <a:pt x="11649" y="6729"/>
                  </a:lnTo>
                  <a:lnTo>
                    <a:pt x="11439" y="7360"/>
                  </a:lnTo>
                  <a:lnTo>
                    <a:pt x="8285" y="18378"/>
                  </a:lnTo>
                  <a:lnTo>
                    <a:pt x="5131" y="29396"/>
                  </a:lnTo>
                  <a:lnTo>
                    <a:pt x="253" y="29396"/>
                  </a:lnTo>
                  <a:lnTo>
                    <a:pt x="127" y="29606"/>
                  </a:lnTo>
                  <a:lnTo>
                    <a:pt x="1" y="34232"/>
                  </a:lnTo>
                  <a:lnTo>
                    <a:pt x="1" y="38059"/>
                  </a:lnTo>
                  <a:lnTo>
                    <a:pt x="127" y="38059"/>
                  </a:lnTo>
                  <a:lnTo>
                    <a:pt x="127" y="37975"/>
                  </a:lnTo>
                  <a:lnTo>
                    <a:pt x="7234" y="37975"/>
                  </a:lnTo>
                  <a:lnTo>
                    <a:pt x="8453" y="37933"/>
                  </a:lnTo>
                  <a:lnTo>
                    <a:pt x="10262" y="37554"/>
                  </a:lnTo>
                  <a:lnTo>
                    <a:pt x="11481" y="36671"/>
                  </a:lnTo>
                  <a:lnTo>
                    <a:pt x="12364" y="35073"/>
                  </a:lnTo>
                  <a:lnTo>
                    <a:pt x="12701" y="33938"/>
                  </a:lnTo>
                  <a:lnTo>
                    <a:pt x="16023" y="22499"/>
                  </a:lnTo>
                  <a:lnTo>
                    <a:pt x="19303" y="11061"/>
                  </a:lnTo>
                  <a:lnTo>
                    <a:pt x="19555" y="10346"/>
                  </a:lnTo>
                  <a:lnTo>
                    <a:pt x="19808" y="9631"/>
                  </a:lnTo>
                  <a:lnTo>
                    <a:pt x="20943" y="10052"/>
                  </a:lnTo>
                  <a:lnTo>
                    <a:pt x="22835" y="11355"/>
                  </a:lnTo>
                  <a:lnTo>
                    <a:pt x="24181" y="13206"/>
                  </a:lnTo>
                  <a:lnTo>
                    <a:pt x="24938" y="15603"/>
                  </a:lnTo>
                  <a:lnTo>
                    <a:pt x="25064" y="16948"/>
                  </a:lnTo>
                  <a:lnTo>
                    <a:pt x="25106" y="20481"/>
                  </a:lnTo>
                  <a:lnTo>
                    <a:pt x="25064" y="24013"/>
                  </a:lnTo>
                  <a:lnTo>
                    <a:pt x="25106" y="25485"/>
                  </a:lnTo>
                  <a:lnTo>
                    <a:pt x="25527" y="27167"/>
                  </a:lnTo>
                  <a:lnTo>
                    <a:pt x="25989" y="28008"/>
                  </a:lnTo>
                  <a:lnTo>
                    <a:pt x="26620" y="28639"/>
                  </a:lnTo>
                  <a:lnTo>
                    <a:pt x="27461" y="29102"/>
                  </a:lnTo>
                  <a:lnTo>
                    <a:pt x="29059" y="29522"/>
                  </a:lnTo>
                  <a:lnTo>
                    <a:pt x="30531" y="29564"/>
                  </a:lnTo>
                  <a:lnTo>
                    <a:pt x="49119" y="29564"/>
                  </a:lnTo>
                  <a:lnTo>
                    <a:pt x="50548" y="29648"/>
                  </a:lnTo>
                  <a:lnTo>
                    <a:pt x="52146" y="30069"/>
                  </a:lnTo>
                  <a:lnTo>
                    <a:pt x="52987" y="30573"/>
                  </a:lnTo>
                  <a:lnTo>
                    <a:pt x="53618" y="31288"/>
                  </a:lnTo>
                  <a:lnTo>
                    <a:pt x="54081" y="32171"/>
                  </a:lnTo>
                  <a:lnTo>
                    <a:pt x="54459" y="33854"/>
                  </a:lnTo>
                  <a:lnTo>
                    <a:pt x="54459" y="35325"/>
                  </a:lnTo>
                  <a:lnTo>
                    <a:pt x="54165" y="43904"/>
                  </a:lnTo>
                  <a:lnTo>
                    <a:pt x="54039" y="56772"/>
                  </a:lnTo>
                  <a:lnTo>
                    <a:pt x="54249" y="65351"/>
                  </a:lnTo>
                  <a:lnTo>
                    <a:pt x="54417" y="69641"/>
                  </a:lnTo>
                  <a:lnTo>
                    <a:pt x="54459" y="71155"/>
                  </a:lnTo>
                  <a:lnTo>
                    <a:pt x="54123" y="72921"/>
                  </a:lnTo>
                  <a:lnTo>
                    <a:pt x="53660" y="73846"/>
                  </a:lnTo>
                  <a:lnTo>
                    <a:pt x="53029" y="74561"/>
                  </a:lnTo>
                  <a:lnTo>
                    <a:pt x="52188" y="75108"/>
                  </a:lnTo>
                  <a:lnTo>
                    <a:pt x="51137" y="75444"/>
                  </a:lnTo>
                  <a:lnTo>
                    <a:pt x="49875" y="75612"/>
                  </a:lnTo>
                  <a:lnTo>
                    <a:pt x="49119" y="75654"/>
                  </a:lnTo>
                  <a:lnTo>
                    <a:pt x="34821" y="75654"/>
                  </a:lnTo>
                  <a:lnTo>
                    <a:pt x="20523" y="75570"/>
                  </a:lnTo>
                  <a:lnTo>
                    <a:pt x="19639" y="75486"/>
                  </a:lnTo>
                  <a:lnTo>
                    <a:pt x="18252" y="74981"/>
                  </a:lnTo>
                  <a:lnTo>
                    <a:pt x="17495" y="74477"/>
                  </a:lnTo>
                  <a:lnTo>
                    <a:pt x="17200" y="74140"/>
                  </a:lnTo>
                  <a:lnTo>
                    <a:pt x="15981" y="72668"/>
                  </a:lnTo>
                  <a:lnTo>
                    <a:pt x="13374" y="70145"/>
                  </a:lnTo>
                  <a:lnTo>
                    <a:pt x="11229" y="68716"/>
                  </a:lnTo>
                  <a:lnTo>
                    <a:pt x="9715" y="67959"/>
                  </a:lnTo>
                  <a:lnTo>
                    <a:pt x="8117" y="67412"/>
                  </a:lnTo>
                  <a:lnTo>
                    <a:pt x="6393" y="67075"/>
                  </a:lnTo>
                  <a:lnTo>
                    <a:pt x="5510" y="66991"/>
                  </a:lnTo>
                  <a:lnTo>
                    <a:pt x="4038" y="66991"/>
                  </a:lnTo>
                  <a:lnTo>
                    <a:pt x="2608" y="67117"/>
                  </a:lnTo>
                  <a:lnTo>
                    <a:pt x="1052" y="67454"/>
                  </a:lnTo>
                  <a:lnTo>
                    <a:pt x="674" y="67622"/>
                  </a:lnTo>
                  <a:lnTo>
                    <a:pt x="253" y="67664"/>
                  </a:lnTo>
                  <a:lnTo>
                    <a:pt x="211" y="67706"/>
                  </a:lnTo>
                  <a:lnTo>
                    <a:pt x="127" y="67706"/>
                  </a:lnTo>
                  <a:lnTo>
                    <a:pt x="127" y="67664"/>
                  </a:lnTo>
                  <a:lnTo>
                    <a:pt x="85" y="67664"/>
                  </a:lnTo>
                  <a:lnTo>
                    <a:pt x="43" y="67706"/>
                  </a:lnTo>
                  <a:lnTo>
                    <a:pt x="85" y="73425"/>
                  </a:lnTo>
                  <a:lnTo>
                    <a:pt x="43" y="76327"/>
                  </a:lnTo>
                  <a:lnTo>
                    <a:pt x="85" y="76159"/>
                  </a:lnTo>
                  <a:lnTo>
                    <a:pt x="127" y="75949"/>
                  </a:lnTo>
                  <a:lnTo>
                    <a:pt x="2188" y="75696"/>
                  </a:lnTo>
                  <a:lnTo>
                    <a:pt x="4290" y="75612"/>
                  </a:lnTo>
                  <a:lnTo>
                    <a:pt x="5384" y="75738"/>
                  </a:lnTo>
                  <a:lnTo>
                    <a:pt x="6309" y="76075"/>
                  </a:lnTo>
                  <a:lnTo>
                    <a:pt x="7234" y="76621"/>
                  </a:lnTo>
                  <a:lnTo>
                    <a:pt x="8748" y="77925"/>
                  </a:lnTo>
                  <a:lnTo>
                    <a:pt x="10093" y="79313"/>
                  </a:lnTo>
                  <a:lnTo>
                    <a:pt x="10808" y="80028"/>
                  </a:lnTo>
                  <a:lnTo>
                    <a:pt x="12154" y="81500"/>
                  </a:lnTo>
                  <a:lnTo>
                    <a:pt x="12911" y="82046"/>
                  </a:lnTo>
                  <a:lnTo>
                    <a:pt x="14088" y="82719"/>
                  </a:lnTo>
                  <a:lnTo>
                    <a:pt x="15897" y="83644"/>
                  </a:lnTo>
                  <a:lnTo>
                    <a:pt x="17116" y="83981"/>
                  </a:lnTo>
                  <a:lnTo>
                    <a:pt x="17747" y="84023"/>
                  </a:lnTo>
                  <a:lnTo>
                    <a:pt x="34022" y="84191"/>
                  </a:lnTo>
                  <a:lnTo>
                    <a:pt x="50254" y="84107"/>
                  </a:lnTo>
                  <a:lnTo>
                    <a:pt x="51600" y="84065"/>
                  </a:lnTo>
                  <a:lnTo>
                    <a:pt x="54081" y="83560"/>
                  </a:lnTo>
                  <a:lnTo>
                    <a:pt x="56352" y="82635"/>
                  </a:lnTo>
                  <a:lnTo>
                    <a:pt x="58370" y="81289"/>
                  </a:lnTo>
                  <a:lnTo>
                    <a:pt x="60094" y="79607"/>
                  </a:lnTo>
                  <a:lnTo>
                    <a:pt x="61440" y="77589"/>
                  </a:lnTo>
                  <a:lnTo>
                    <a:pt x="62365" y="75318"/>
                  </a:lnTo>
                  <a:lnTo>
                    <a:pt x="62870" y="72837"/>
                  </a:lnTo>
                  <a:lnTo>
                    <a:pt x="62912" y="71491"/>
                  </a:lnTo>
                  <a:lnTo>
                    <a:pt x="62954" y="52609"/>
                  </a:lnTo>
                  <a:lnTo>
                    <a:pt x="62912" y="33727"/>
                  </a:lnTo>
                  <a:lnTo>
                    <a:pt x="62870" y="32424"/>
                  </a:lnTo>
                  <a:lnTo>
                    <a:pt x="62365" y="29943"/>
                  </a:lnTo>
                  <a:lnTo>
                    <a:pt x="61440" y="27630"/>
                  </a:lnTo>
                  <a:lnTo>
                    <a:pt x="60094" y="25653"/>
                  </a:lnTo>
                  <a:lnTo>
                    <a:pt x="58412" y="23929"/>
                  </a:lnTo>
                  <a:lnTo>
                    <a:pt x="56394" y="22583"/>
                  </a:lnTo>
                  <a:lnTo>
                    <a:pt x="54123" y="21658"/>
                  </a:lnTo>
                  <a:lnTo>
                    <a:pt x="51642" y="21154"/>
                  </a:lnTo>
                  <a:lnTo>
                    <a:pt x="50296" y="21112"/>
                  </a:lnTo>
                  <a:lnTo>
                    <a:pt x="43105" y="21069"/>
                  </a:lnTo>
                  <a:lnTo>
                    <a:pt x="35872" y="21069"/>
                  </a:lnTo>
                  <a:lnTo>
                    <a:pt x="34778" y="21027"/>
                  </a:lnTo>
                  <a:lnTo>
                    <a:pt x="33559" y="20901"/>
                  </a:lnTo>
                  <a:lnTo>
                    <a:pt x="33559" y="18715"/>
                  </a:lnTo>
                  <a:lnTo>
                    <a:pt x="33559" y="16738"/>
                  </a:lnTo>
                  <a:lnTo>
                    <a:pt x="33517" y="15392"/>
                  </a:lnTo>
                  <a:lnTo>
                    <a:pt x="33054" y="12743"/>
                  </a:lnTo>
                  <a:lnTo>
                    <a:pt x="32213" y="10220"/>
                  </a:lnTo>
                  <a:lnTo>
                    <a:pt x="30994" y="7907"/>
                  </a:lnTo>
                  <a:lnTo>
                    <a:pt x="29438" y="5804"/>
                  </a:lnTo>
                  <a:lnTo>
                    <a:pt x="27587" y="3954"/>
                  </a:lnTo>
                  <a:lnTo>
                    <a:pt x="25443" y="2440"/>
                  </a:lnTo>
                  <a:lnTo>
                    <a:pt x="23046" y="1263"/>
                  </a:lnTo>
                  <a:lnTo>
                    <a:pt x="21742" y="842"/>
                  </a:lnTo>
                  <a:lnTo>
                    <a:pt x="20396" y="464"/>
                  </a:lnTo>
                  <a:lnTo>
                    <a:pt x="18126" y="85"/>
                  </a:lnTo>
                  <a:lnTo>
                    <a:pt x="16359" y="1"/>
                  </a:lnTo>
                  <a:close/>
                </a:path>
              </a:pathLst>
            </a:cu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35"/>
          <p:cNvSpPr txBox="1"/>
          <p:nvPr/>
        </p:nvSpPr>
        <p:spPr>
          <a:xfrm>
            <a:off x="2299550" y="2624475"/>
            <a:ext cx="612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Fases y costos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 encontrarse con procesos mecánicos en terrenos con baja incertidumbre, las fases y los costos están bien calculados.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" name="Google Shape;178;p35"/>
          <p:cNvGrpSpPr/>
          <p:nvPr/>
        </p:nvGrpSpPr>
        <p:grpSpPr>
          <a:xfrm>
            <a:off x="1154251" y="2840049"/>
            <a:ext cx="759024" cy="635011"/>
            <a:chOff x="1220250" y="2622725"/>
            <a:chExt cx="2515825" cy="2104775"/>
          </a:xfrm>
        </p:grpSpPr>
        <p:sp>
          <p:nvSpPr>
            <p:cNvPr id="179" name="Google Shape;179;p35"/>
            <p:cNvSpPr/>
            <p:nvPr/>
          </p:nvSpPr>
          <p:spPr>
            <a:xfrm>
              <a:off x="1220250" y="3202025"/>
              <a:ext cx="936750" cy="1472925"/>
            </a:xfrm>
            <a:custGeom>
              <a:rect b="b" l="l" r="r" t="t"/>
              <a:pathLst>
                <a:path extrusionOk="0" h="58917" w="37470">
                  <a:moveTo>
                    <a:pt x="2524" y="0"/>
                  </a:moveTo>
                  <a:lnTo>
                    <a:pt x="1977" y="42"/>
                  </a:lnTo>
                  <a:lnTo>
                    <a:pt x="1094" y="463"/>
                  </a:lnTo>
                  <a:lnTo>
                    <a:pt x="421" y="1178"/>
                  </a:lnTo>
                  <a:lnTo>
                    <a:pt x="42" y="2061"/>
                  </a:lnTo>
                  <a:lnTo>
                    <a:pt x="0" y="2607"/>
                  </a:lnTo>
                  <a:lnTo>
                    <a:pt x="0" y="56267"/>
                  </a:lnTo>
                  <a:lnTo>
                    <a:pt x="42" y="56772"/>
                  </a:lnTo>
                  <a:lnTo>
                    <a:pt x="421" y="57697"/>
                  </a:lnTo>
                  <a:lnTo>
                    <a:pt x="1136" y="58412"/>
                  </a:lnTo>
                  <a:lnTo>
                    <a:pt x="2061" y="58790"/>
                  </a:lnTo>
                  <a:lnTo>
                    <a:pt x="2566" y="58832"/>
                  </a:lnTo>
                  <a:lnTo>
                    <a:pt x="16359" y="58748"/>
                  </a:lnTo>
                  <a:lnTo>
                    <a:pt x="30026" y="58916"/>
                  </a:lnTo>
                  <a:lnTo>
                    <a:pt x="31582" y="58916"/>
                  </a:lnTo>
                  <a:lnTo>
                    <a:pt x="34063" y="58664"/>
                  </a:lnTo>
                  <a:lnTo>
                    <a:pt x="35871" y="58033"/>
                  </a:lnTo>
                  <a:lnTo>
                    <a:pt x="36755" y="57234"/>
                  </a:lnTo>
                  <a:lnTo>
                    <a:pt x="37217" y="56519"/>
                  </a:lnTo>
                  <a:lnTo>
                    <a:pt x="37385" y="56057"/>
                  </a:lnTo>
                  <a:lnTo>
                    <a:pt x="37469" y="55720"/>
                  </a:lnTo>
                  <a:lnTo>
                    <a:pt x="37469" y="55300"/>
                  </a:lnTo>
                  <a:lnTo>
                    <a:pt x="37469" y="3659"/>
                  </a:lnTo>
                  <a:lnTo>
                    <a:pt x="37427" y="3028"/>
                  </a:lnTo>
                  <a:lnTo>
                    <a:pt x="37217" y="2439"/>
                  </a:lnTo>
                  <a:lnTo>
                    <a:pt x="36797" y="1724"/>
                  </a:lnTo>
                  <a:lnTo>
                    <a:pt x="35871" y="757"/>
                  </a:lnTo>
                  <a:lnTo>
                    <a:pt x="34694" y="210"/>
                  </a:lnTo>
                  <a:lnTo>
                    <a:pt x="33012" y="42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5"/>
            <p:cNvSpPr/>
            <p:nvPr/>
          </p:nvSpPr>
          <p:spPr>
            <a:xfrm>
              <a:off x="2162225" y="2622725"/>
              <a:ext cx="1573850" cy="2104775"/>
            </a:xfrm>
            <a:custGeom>
              <a:rect b="b" l="l" r="r" t="t"/>
              <a:pathLst>
                <a:path extrusionOk="0" h="84191" w="62954">
                  <a:moveTo>
                    <a:pt x="16359" y="1"/>
                  </a:moveTo>
                  <a:lnTo>
                    <a:pt x="14972" y="337"/>
                  </a:lnTo>
                  <a:lnTo>
                    <a:pt x="13878" y="1010"/>
                  </a:lnTo>
                  <a:lnTo>
                    <a:pt x="13079" y="2062"/>
                  </a:lnTo>
                  <a:lnTo>
                    <a:pt x="12238" y="4164"/>
                  </a:lnTo>
                  <a:lnTo>
                    <a:pt x="11818" y="6099"/>
                  </a:lnTo>
                  <a:lnTo>
                    <a:pt x="11649" y="6729"/>
                  </a:lnTo>
                  <a:lnTo>
                    <a:pt x="11439" y="7360"/>
                  </a:lnTo>
                  <a:lnTo>
                    <a:pt x="8285" y="18378"/>
                  </a:lnTo>
                  <a:lnTo>
                    <a:pt x="5131" y="29396"/>
                  </a:lnTo>
                  <a:lnTo>
                    <a:pt x="253" y="29396"/>
                  </a:lnTo>
                  <a:lnTo>
                    <a:pt x="127" y="29606"/>
                  </a:lnTo>
                  <a:lnTo>
                    <a:pt x="1" y="34232"/>
                  </a:lnTo>
                  <a:lnTo>
                    <a:pt x="1" y="38059"/>
                  </a:lnTo>
                  <a:lnTo>
                    <a:pt x="127" y="38059"/>
                  </a:lnTo>
                  <a:lnTo>
                    <a:pt x="127" y="37975"/>
                  </a:lnTo>
                  <a:lnTo>
                    <a:pt x="7234" y="37975"/>
                  </a:lnTo>
                  <a:lnTo>
                    <a:pt x="8453" y="37933"/>
                  </a:lnTo>
                  <a:lnTo>
                    <a:pt x="10262" y="37554"/>
                  </a:lnTo>
                  <a:lnTo>
                    <a:pt x="11481" y="36671"/>
                  </a:lnTo>
                  <a:lnTo>
                    <a:pt x="12364" y="35073"/>
                  </a:lnTo>
                  <a:lnTo>
                    <a:pt x="12701" y="33938"/>
                  </a:lnTo>
                  <a:lnTo>
                    <a:pt x="16023" y="22499"/>
                  </a:lnTo>
                  <a:lnTo>
                    <a:pt x="19303" y="11061"/>
                  </a:lnTo>
                  <a:lnTo>
                    <a:pt x="19555" y="10346"/>
                  </a:lnTo>
                  <a:lnTo>
                    <a:pt x="19808" y="9631"/>
                  </a:lnTo>
                  <a:lnTo>
                    <a:pt x="20943" y="10052"/>
                  </a:lnTo>
                  <a:lnTo>
                    <a:pt x="22835" y="11355"/>
                  </a:lnTo>
                  <a:lnTo>
                    <a:pt x="24181" y="13206"/>
                  </a:lnTo>
                  <a:lnTo>
                    <a:pt x="24938" y="15603"/>
                  </a:lnTo>
                  <a:lnTo>
                    <a:pt x="25064" y="16948"/>
                  </a:lnTo>
                  <a:lnTo>
                    <a:pt x="25106" y="20481"/>
                  </a:lnTo>
                  <a:lnTo>
                    <a:pt x="25064" y="24013"/>
                  </a:lnTo>
                  <a:lnTo>
                    <a:pt x="25106" y="25485"/>
                  </a:lnTo>
                  <a:lnTo>
                    <a:pt x="25527" y="27167"/>
                  </a:lnTo>
                  <a:lnTo>
                    <a:pt x="25989" y="28008"/>
                  </a:lnTo>
                  <a:lnTo>
                    <a:pt x="26620" y="28639"/>
                  </a:lnTo>
                  <a:lnTo>
                    <a:pt x="27461" y="29102"/>
                  </a:lnTo>
                  <a:lnTo>
                    <a:pt x="29059" y="29522"/>
                  </a:lnTo>
                  <a:lnTo>
                    <a:pt x="30531" y="29564"/>
                  </a:lnTo>
                  <a:lnTo>
                    <a:pt x="49119" y="29564"/>
                  </a:lnTo>
                  <a:lnTo>
                    <a:pt x="50548" y="29648"/>
                  </a:lnTo>
                  <a:lnTo>
                    <a:pt x="52146" y="30069"/>
                  </a:lnTo>
                  <a:lnTo>
                    <a:pt x="52987" y="30573"/>
                  </a:lnTo>
                  <a:lnTo>
                    <a:pt x="53618" y="31288"/>
                  </a:lnTo>
                  <a:lnTo>
                    <a:pt x="54081" y="32171"/>
                  </a:lnTo>
                  <a:lnTo>
                    <a:pt x="54459" y="33854"/>
                  </a:lnTo>
                  <a:lnTo>
                    <a:pt x="54459" y="35325"/>
                  </a:lnTo>
                  <a:lnTo>
                    <a:pt x="54165" y="43904"/>
                  </a:lnTo>
                  <a:lnTo>
                    <a:pt x="54039" y="56772"/>
                  </a:lnTo>
                  <a:lnTo>
                    <a:pt x="54249" y="65351"/>
                  </a:lnTo>
                  <a:lnTo>
                    <a:pt x="54417" y="69641"/>
                  </a:lnTo>
                  <a:lnTo>
                    <a:pt x="54459" y="71155"/>
                  </a:lnTo>
                  <a:lnTo>
                    <a:pt x="54123" y="72921"/>
                  </a:lnTo>
                  <a:lnTo>
                    <a:pt x="53660" y="73846"/>
                  </a:lnTo>
                  <a:lnTo>
                    <a:pt x="53029" y="74561"/>
                  </a:lnTo>
                  <a:lnTo>
                    <a:pt x="52188" y="75108"/>
                  </a:lnTo>
                  <a:lnTo>
                    <a:pt x="51137" y="75444"/>
                  </a:lnTo>
                  <a:lnTo>
                    <a:pt x="49875" y="75612"/>
                  </a:lnTo>
                  <a:lnTo>
                    <a:pt x="49119" y="75654"/>
                  </a:lnTo>
                  <a:lnTo>
                    <a:pt x="34821" y="75654"/>
                  </a:lnTo>
                  <a:lnTo>
                    <a:pt x="20523" y="75570"/>
                  </a:lnTo>
                  <a:lnTo>
                    <a:pt x="19639" y="75486"/>
                  </a:lnTo>
                  <a:lnTo>
                    <a:pt x="18252" y="74981"/>
                  </a:lnTo>
                  <a:lnTo>
                    <a:pt x="17495" y="74477"/>
                  </a:lnTo>
                  <a:lnTo>
                    <a:pt x="17200" y="74140"/>
                  </a:lnTo>
                  <a:lnTo>
                    <a:pt x="15981" y="72668"/>
                  </a:lnTo>
                  <a:lnTo>
                    <a:pt x="13374" y="70145"/>
                  </a:lnTo>
                  <a:lnTo>
                    <a:pt x="11229" y="68716"/>
                  </a:lnTo>
                  <a:lnTo>
                    <a:pt x="9715" y="67959"/>
                  </a:lnTo>
                  <a:lnTo>
                    <a:pt x="8117" y="67412"/>
                  </a:lnTo>
                  <a:lnTo>
                    <a:pt x="6393" y="67075"/>
                  </a:lnTo>
                  <a:lnTo>
                    <a:pt x="5510" y="66991"/>
                  </a:lnTo>
                  <a:lnTo>
                    <a:pt x="4038" y="66991"/>
                  </a:lnTo>
                  <a:lnTo>
                    <a:pt x="2608" y="67117"/>
                  </a:lnTo>
                  <a:lnTo>
                    <a:pt x="1052" y="67454"/>
                  </a:lnTo>
                  <a:lnTo>
                    <a:pt x="674" y="67622"/>
                  </a:lnTo>
                  <a:lnTo>
                    <a:pt x="253" y="67664"/>
                  </a:lnTo>
                  <a:lnTo>
                    <a:pt x="211" y="67706"/>
                  </a:lnTo>
                  <a:lnTo>
                    <a:pt x="127" y="67706"/>
                  </a:lnTo>
                  <a:lnTo>
                    <a:pt x="127" y="67664"/>
                  </a:lnTo>
                  <a:lnTo>
                    <a:pt x="85" y="67664"/>
                  </a:lnTo>
                  <a:lnTo>
                    <a:pt x="43" y="67706"/>
                  </a:lnTo>
                  <a:lnTo>
                    <a:pt x="85" y="73425"/>
                  </a:lnTo>
                  <a:lnTo>
                    <a:pt x="43" y="76327"/>
                  </a:lnTo>
                  <a:lnTo>
                    <a:pt x="85" y="76159"/>
                  </a:lnTo>
                  <a:lnTo>
                    <a:pt x="127" y="75949"/>
                  </a:lnTo>
                  <a:lnTo>
                    <a:pt x="2188" y="75696"/>
                  </a:lnTo>
                  <a:lnTo>
                    <a:pt x="4290" y="75612"/>
                  </a:lnTo>
                  <a:lnTo>
                    <a:pt x="5384" y="75738"/>
                  </a:lnTo>
                  <a:lnTo>
                    <a:pt x="6309" y="76075"/>
                  </a:lnTo>
                  <a:lnTo>
                    <a:pt x="7234" y="76621"/>
                  </a:lnTo>
                  <a:lnTo>
                    <a:pt x="8748" y="77925"/>
                  </a:lnTo>
                  <a:lnTo>
                    <a:pt x="10093" y="79313"/>
                  </a:lnTo>
                  <a:lnTo>
                    <a:pt x="10808" y="80028"/>
                  </a:lnTo>
                  <a:lnTo>
                    <a:pt x="12154" y="81500"/>
                  </a:lnTo>
                  <a:lnTo>
                    <a:pt x="12911" y="82046"/>
                  </a:lnTo>
                  <a:lnTo>
                    <a:pt x="14088" y="82719"/>
                  </a:lnTo>
                  <a:lnTo>
                    <a:pt x="15897" y="83644"/>
                  </a:lnTo>
                  <a:lnTo>
                    <a:pt x="17116" y="83981"/>
                  </a:lnTo>
                  <a:lnTo>
                    <a:pt x="17747" y="84023"/>
                  </a:lnTo>
                  <a:lnTo>
                    <a:pt x="34022" y="84191"/>
                  </a:lnTo>
                  <a:lnTo>
                    <a:pt x="50254" y="84107"/>
                  </a:lnTo>
                  <a:lnTo>
                    <a:pt x="51600" y="84065"/>
                  </a:lnTo>
                  <a:lnTo>
                    <a:pt x="54081" y="83560"/>
                  </a:lnTo>
                  <a:lnTo>
                    <a:pt x="56352" y="82635"/>
                  </a:lnTo>
                  <a:lnTo>
                    <a:pt x="58370" y="81289"/>
                  </a:lnTo>
                  <a:lnTo>
                    <a:pt x="60094" y="79607"/>
                  </a:lnTo>
                  <a:lnTo>
                    <a:pt x="61440" y="77589"/>
                  </a:lnTo>
                  <a:lnTo>
                    <a:pt x="62365" y="75318"/>
                  </a:lnTo>
                  <a:lnTo>
                    <a:pt x="62870" y="72837"/>
                  </a:lnTo>
                  <a:lnTo>
                    <a:pt x="62912" y="71491"/>
                  </a:lnTo>
                  <a:lnTo>
                    <a:pt x="62954" y="52609"/>
                  </a:lnTo>
                  <a:lnTo>
                    <a:pt x="62912" y="33727"/>
                  </a:lnTo>
                  <a:lnTo>
                    <a:pt x="62870" y="32424"/>
                  </a:lnTo>
                  <a:lnTo>
                    <a:pt x="62365" y="29943"/>
                  </a:lnTo>
                  <a:lnTo>
                    <a:pt x="61440" y="27630"/>
                  </a:lnTo>
                  <a:lnTo>
                    <a:pt x="60094" y="25653"/>
                  </a:lnTo>
                  <a:lnTo>
                    <a:pt x="58412" y="23929"/>
                  </a:lnTo>
                  <a:lnTo>
                    <a:pt x="56394" y="22583"/>
                  </a:lnTo>
                  <a:lnTo>
                    <a:pt x="54123" y="21658"/>
                  </a:lnTo>
                  <a:lnTo>
                    <a:pt x="51642" y="21154"/>
                  </a:lnTo>
                  <a:lnTo>
                    <a:pt x="50296" y="21112"/>
                  </a:lnTo>
                  <a:lnTo>
                    <a:pt x="43105" y="21069"/>
                  </a:lnTo>
                  <a:lnTo>
                    <a:pt x="35872" y="21069"/>
                  </a:lnTo>
                  <a:lnTo>
                    <a:pt x="34778" y="21027"/>
                  </a:lnTo>
                  <a:lnTo>
                    <a:pt x="33559" y="20901"/>
                  </a:lnTo>
                  <a:lnTo>
                    <a:pt x="33559" y="18715"/>
                  </a:lnTo>
                  <a:lnTo>
                    <a:pt x="33559" y="16738"/>
                  </a:lnTo>
                  <a:lnTo>
                    <a:pt x="33517" y="15392"/>
                  </a:lnTo>
                  <a:lnTo>
                    <a:pt x="33054" y="12743"/>
                  </a:lnTo>
                  <a:lnTo>
                    <a:pt x="32213" y="10220"/>
                  </a:lnTo>
                  <a:lnTo>
                    <a:pt x="30994" y="7907"/>
                  </a:lnTo>
                  <a:lnTo>
                    <a:pt x="29438" y="5804"/>
                  </a:lnTo>
                  <a:lnTo>
                    <a:pt x="27587" y="3954"/>
                  </a:lnTo>
                  <a:lnTo>
                    <a:pt x="25443" y="2440"/>
                  </a:lnTo>
                  <a:lnTo>
                    <a:pt x="23046" y="1263"/>
                  </a:lnTo>
                  <a:lnTo>
                    <a:pt x="21742" y="842"/>
                  </a:lnTo>
                  <a:lnTo>
                    <a:pt x="20396" y="464"/>
                  </a:lnTo>
                  <a:lnTo>
                    <a:pt x="18126" y="85"/>
                  </a:lnTo>
                  <a:lnTo>
                    <a:pt x="16359" y="1"/>
                  </a:lnTo>
                  <a:close/>
                </a:path>
              </a:pathLst>
            </a:cu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35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/>
        </p:nvSpPr>
        <p:spPr>
          <a:xfrm>
            <a:off x="717750" y="549075"/>
            <a:ext cx="7692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Lo malo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2299550" y="1329075"/>
            <a:ext cx="612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Cambios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Tienen poca capacidad de adaptación a los cambios de requerimiento.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2299550" y="2472075"/>
            <a:ext cx="612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Requerimientos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Deben conocerse todos los requerimientos desde el momento cero del proyecto.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1" name="Google Shape;191;p36"/>
          <p:cNvGrpSpPr/>
          <p:nvPr/>
        </p:nvGrpSpPr>
        <p:grpSpPr>
          <a:xfrm>
            <a:off x="1154279" y="1538745"/>
            <a:ext cx="758968" cy="634418"/>
            <a:chOff x="3233750" y="1511850"/>
            <a:chExt cx="830018" cy="693809"/>
          </a:xfrm>
        </p:grpSpPr>
        <p:sp>
          <p:nvSpPr>
            <p:cNvPr id="192" name="Google Shape;192;p36"/>
            <p:cNvSpPr/>
            <p:nvPr/>
          </p:nvSpPr>
          <p:spPr>
            <a:xfrm>
              <a:off x="3754482" y="1528833"/>
              <a:ext cx="309286" cy="485771"/>
            </a:xfrm>
            <a:custGeom>
              <a:rect b="b" l="l" r="r" t="t"/>
              <a:pathLst>
                <a:path extrusionOk="0" h="58917" w="37512">
                  <a:moveTo>
                    <a:pt x="5930" y="1"/>
                  </a:moveTo>
                  <a:lnTo>
                    <a:pt x="3407" y="253"/>
                  </a:lnTo>
                  <a:lnTo>
                    <a:pt x="1641" y="884"/>
                  </a:lnTo>
                  <a:lnTo>
                    <a:pt x="715" y="1725"/>
                  </a:lnTo>
                  <a:lnTo>
                    <a:pt x="295" y="2440"/>
                  </a:lnTo>
                  <a:lnTo>
                    <a:pt x="127" y="2860"/>
                  </a:lnTo>
                  <a:lnTo>
                    <a:pt x="0" y="3239"/>
                  </a:lnTo>
                  <a:lnTo>
                    <a:pt x="0" y="3617"/>
                  </a:lnTo>
                  <a:lnTo>
                    <a:pt x="0" y="55258"/>
                  </a:lnTo>
                  <a:lnTo>
                    <a:pt x="42" y="55889"/>
                  </a:lnTo>
                  <a:lnTo>
                    <a:pt x="295" y="56478"/>
                  </a:lnTo>
                  <a:lnTo>
                    <a:pt x="715" y="57193"/>
                  </a:lnTo>
                  <a:lnTo>
                    <a:pt x="1598" y="58160"/>
                  </a:lnTo>
                  <a:lnTo>
                    <a:pt x="2776" y="58707"/>
                  </a:lnTo>
                  <a:lnTo>
                    <a:pt x="4458" y="58917"/>
                  </a:lnTo>
                  <a:lnTo>
                    <a:pt x="34988" y="58917"/>
                  </a:lnTo>
                  <a:lnTo>
                    <a:pt x="35493" y="58875"/>
                  </a:lnTo>
                  <a:lnTo>
                    <a:pt x="36418" y="58454"/>
                  </a:lnTo>
                  <a:lnTo>
                    <a:pt x="37091" y="57782"/>
                  </a:lnTo>
                  <a:lnTo>
                    <a:pt x="37470" y="56856"/>
                  </a:lnTo>
                  <a:lnTo>
                    <a:pt x="37512" y="56310"/>
                  </a:lnTo>
                  <a:lnTo>
                    <a:pt x="37512" y="2650"/>
                  </a:lnTo>
                  <a:lnTo>
                    <a:pt x="37470" y="2145"/>
                  </a:lnTo>
                  <a:lnTo>
                    <a:pt x="37049" y="1220"/>
                  </a:lnTo>
                  <a:lnTo>
                    <a:pt x="36376" y="505"/>
                  </a:lnTo>
                  <a:lnTo>
                    <a:pt x="35451" y="127"/>
                  </a:lnTo>
                  <a:lnTo>
                    <a:pt x="34904" y="85"/>
                  </a:lnTo>
                  <a:lnTo>
                    <a:pt x="21111" y="169"/>
                  </a:lnTo>
                  <a:lnTo>
                    <a:pt x="7486" y="43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3233750" y="1511850"/>
              <a:ext cx="519402" cy="693809"/>
            </a:xfrm>
            <a:custGeom>
              <a:rect b="b" l="l" r="r" t="t"/>
              <a:pathLst>
                <a:path extrusionOk="0" h="84149" w="62996">
                  <a:moveTo>
                    <a:pt x="28974" y="0"/>
                  </a:moveTo>
                  <a:lnTo>
                    <a:pt x="12700" y="42"/>
                  </a:lnTo>
                  <a:lnTo>
                    <a:pt x="11396" y="84"/>
                  </a:lnTo>
                  <a:lnTo>
                    <a:pt x="8873" y="589"/>
                  </a:lnTo>
                  <a:lnTo>
                    <a:pt x="6602" y="1514"/>
                  </a:lnTo>
                  <a:lnTo>
                    <a:pt x="4584" y="2860"/>
                  </a:lnTo>
                  <a:lnTo>
                    <a:pt x="2902" y="4584"/>
                  </a:lnTo>
                  <a:lnTo>
                    <a:pt x="1556" y="6560"/>
                  </a:lnTo>
                  <a:lnTo>
                    <a:pt x="589" y="8831"/>
                  </a:lnTo>
                  <a:lnTo>
                    <a:pt x="84" y="11312"/>
                  </a:lnTo>
                  <a:lnTo>
                    <a:pt x="42" y="12658"/>
                  </a:lnTo>
                  <a:lnTo>
                    <a:pt x="0" y="31540"/>
                  </a:lnTo>
                  <a:lnTo>
                    <a:pt x="42" y="50422"/>
                  </a:lnTo>
                  <a:lnTo>
                    <a:pt x="84" y="51725"/>
                  </a:lnTo>
                  <a:lnTo>
                    <a:pt x="589" y="54249"/>
                  </a:lnTo>
                  <a:lnTo>
                    <a:pt x="1514" y="56519"/>
                  </a:lnTo>
                  <a:lnTo>
                    <a:pt x="2860" y="58496"/>
                  </a:lnTo>
                  <a:lnTo>
                    <a:pt x="4584" y="60220"/>
                  </a:lnTo>
                  <a:lnTo>
                    <a:pt x="6602" y="61566"/>
                  </a:lnTo>
                  <a:lnTo>
                    <a:pt x="8873" y="62491"/>
                  </a:lnTo>
                  <a:lnTo>
                    <a:pt x="11354" y="62996"/>
                  </a:lnTo>
                  <a:lnTo>
                    <a:pt x="12658" y="63080"/>
                  </a:lnTo>
                  <a:lnTo>
                    <a:pt x="27082" y="63080"/>
                  </a:lnTo>
                  <a:lnTo>
                    <a:pt x="28218" y="63122"/>
                  </a:lnTo>
                  <a:lnTo>
                    <a:pt x="29437" y="63248"/>
                  </a:lnTo>
                  <a:lnTo>
                    <a:pt x="29395" y="65435"/>
                  </a:lnTo>
                  <a:lnTo>
                    <a:pt x="29437" y="67411"/>
                  </a:lnTo>
                  <a:lnTo>
                    <a:pt x="29479" y="68757"/>
                  </a:lnTo>
                  <a:lnTo>
                    <a:pt x="29942" y="71406"/>
                  </a:lnTo>
                  <a:lnTo>
                    <a:pt x="30783" y="73929"/>
                  </a:lnTo>
                  <a:lnTo>
                    <a:pt x="32002" y="76284"/>
                  </a:lnTo>
                  <a:lnTo>
                    <a:pt x="33558" y="78387"/>
                  </a:lnTo>
                  <a:lnTo>
                    <a:pt x="35409" y="80195"/>
                  </a:lnTo>
                  <a:lnTo>
                    <a:pt x="37553" y="81751"/>
                  </a:lnTo>
                  <a:lnTo>
                    <a:pt x="39950" y="82887"/>
                  </a:lnTo>
                  <a:lnTo>
                    <a:pt x="41254" y="83307"/>
                  </a:lnTo>
                  <a:lnTo>
                    <a:pt x="42600" y="83686"/>
                  </a:lnTo>
                  <a:lnTo>
                    <a:pt x="44828" y="84106"/>
                  </a:lnTo>
                  <a:lnTo>
                    <a:pt x="46637" y="84148"/>
                  </a:lnTo>
                  <a:lnTo>
                    <a:pt x="48024" y="83812"/>
                  </a:lnTo>
                  <a:lnTo>
                    <a:pt x="49076" y="83139"/>
                  </a:lnTo>
                  <a:lnTo>
                    <a:pt x="49917" y="82130"/>
                  </a:lnTo>
                  <a:lnTo>
                    <a:pt x="50758" y="79985"/>
                  </a:lnTo>
                  <a:lnTo>
                    <a:pt x="51136" y="78050"/>
                  </a:lnTo>
                  <a:lnTo>
                    <a:pt x="51305" y="77420"/>
                  </a:lnTo>
                  <a:lnTo>
                    <a:pt x="51515" y="76831"/>
                  </a:lnTo>
                  <a:lnTo>
                    <a:pt x="54669" y="65771"/>
                  </a:lnTo>
                  <a:lnTo>
                    <a:pt x="57865" y="54753"/>
                  </a:lnTo>
                  <a:lnTo>
                    <a:pt x="62701" y="54753"/>
                  </a:lnTo>
                  <a:lnTo>
                    <a:pt x="62827" y="54543"/>
                  </a:lnTo>
                  <a:lnTo>
                    <a:pt x="62953" y="49959"/>
                  </a:lnTo>
                  <a:lnTo>
                    <a:pt x="62995" y="46090"/>
                  </a:lnTo>
                  <a:lnTo>
                    <a:pt x="62827" y="46090"/>
                  </a:lnTo>
                  <a:lnTo>
                    <a:pt x="62827" y="46174"/>
                  </a:lnTo>
                  <a:lnTo>
                    <a:pt x="55720" y="46174"/>
                  </a:lnTo>
                  <a:lnTo>
                    <a:pt x="54501" y="46216"/>
                  </a:lnTo>
                  <a:lnTo>
                    <a:pt x="52734" y="46595"/>
                  </a:lnTo>
                  <a:lnTo>
                    <a:pt x="51515" y="47520"/>
                  </a:lnTo>
                  <a:lnTo>
                    <a:pt x="50632" y="49076"/>
                  </a:lnTo>
                  <a:lnTo>
                    <a:pt x="50253" y="50253"/>
                  </a:lnTo>
                  <a:lnTo>
                    <a:pt x="46973" y="61650"/>
                  </a:lnTo>
                  <a:lnTo>
                    <a:pt x="43651" y="73088"/>
                  </a:lnTo>
                  <a:lnTo>
                    <a:pt x="43441" y="73803"/>
                  </a:lnTo>
                  <a:lnTo>
                    <a:pt x="43188" y="74518"/>
                  </a:lnTo>
                  <a:lnTo>
                    <a:pt x="42011" y="74098"/>
                  </a:lnTo>
                  <a:lnTo>
                    <a:pt x="40118" y="72794"/>
                  </a:lnTo>
                  <a:lnTo>
                    <a:pt x="38773" y="70944"/>
                  </a:lnTo>
                  <a:lnTo>
                    <a:pt x="38016" y="68589"/>
                  </a:lnTo>
                  <a:lnTo>
                    <a:pt x="37932" y="67201"/>
                  </a:lnTo>
                  <a:lnTo>
                    <a:pt x="37848" y="63668"/>
                  </a:lnTo>
                  <a:lnTo>
                    <a:pt x="37890" y="60136"/>
                  </a:lnTo>
                  <a:lnTo>
                    <a:pt x="37848" y="58664"/>
                  </a:lnTo>
                  <a:lnTo>
                    <a:pt x="37469" y="57024"/>
                  </a:lnTo>
                  <a:lnTo>
                    <a:pt x="37007" y="56141"/>
                  </a:lnTo>
                  <a:lnTo>
                    <a:pt x="36376" y="55510"/>
                  </a:lnTo>
                  <a:lnTo>
                    <a:pt x="35535" y="55048"/>
                  </a:lnTo>
                  <a:lnTo>
                    <a:pt x="33895" y="54627"/>
                  </a:lnTo>
                  <a:lnTo>
                    <a:pt x="32465" y="54585"/>
                  </a:lnTo>
                  <a:lnTo>
                    <a:pt x="13835" y="54585"/>
                  </a:lnTo>
                  <a:lnTo>
                    <a:pt x="12448" y="54543"/>
                  </a:lnTo>
                  <a:lnTo>
                    <a:pt x="10808" y="54080"/>
                  </a:lnTo>
                  <a:lnTo>
                    <a:pt x="10009" y="53576"/>
                  </a:lnTo>
                  <a:lnTo>
                    <a:pt x="9336" y="52861"/>
                  </a:lnTo>
                  <a:lnTo>
                    <a:pt x="8915" y="51978"/>
                  </a:lnTo>
                  <a:lnTo>
                    <a:pt x="8537" y="50296"/>
                  </a:lnTo>
                  <a:lnTo>
                    <a:pt x="8537" y="48824"/>
                  </a:lnTo>
                  <a:lnTo>
                    <a:pt x="8831" y="40245"/>
                  </a:lnTo>
                  <a:lnTo>
                    <a:pt x="8915" y="27377"/>
                  </a:lnTo>
                  <a:lnTo>
                    <a:pt x="8747" y="18798"/>
                  </a:lnTo>
                  <a:lnTo>
                    <a:pt x="8537" y="14508"/>
                  </a:lnTo>
                  <a:lnTo>
                    <a:pt x="8495" y="12995"/>
                  </a:lnTo>
                  <a:lnTo>
                    <a:pt x="8873" y="11228"/>
                  </a:lnTo>
                  <a:lnTo>
                    <a:pt x="9294" y="10303"/>
                  </a:lnTo>
                  <a:lnTo>
                    <a:pt x="9925" y="9588"/>
                  </a:lnTo>
                  <a:lnTo>
                    <a:pt x="10766" y="9042"/>
                  </a:lnTo>
                  <a:lnTo>
                    <a:pt x="11817" y="8705"/>
                  </a:lnTo>
                  <a:lnTo>
                    <a:pt x="13121" y="8537"/>
                  </a:lnTo>
                  <a:lnTo>
                    <a:pt x="13835" y="8537"/>
                  </a:lnTo>
                  <a:lnTo>
                    <a:pt x="28133" y="8495"/>
                  </a:lnTo>
                  <a:lnTo>
                    <a:pt x="42431" y="8579"/>
                  </a:lnTo>
                  <a:lnTo>
                    <a:pt x="43357" y="8663"/>
                  </a:lnTo>
                  <a:lnTo>
                    <a:pt x="44702" y="9168"/>
                  </a:lnTo>
                  <a:lnTo>
                    <a:pt x="45501" y="9672"/>
                  </a:lnTo>
                  <a:lnTo>
                    <a:pt x="45754" y="10009"/>
                  </a:lnTo>
                  <a:lnTo>
                    <a:pt x="46973" y="11481"/>
                  </a:lnTo>
                  <a:lnTo>
                    <a:pt x="49622" y="14004"/>
                  </a:lnTo>
                  <a:lnTo>
                    <a:pt x="51767" y="15434"/>
                  </a:lnTo>
                  <a:lnTo>
                    <a:pt x="53281" y="16191"/>
                  </a:lnTo>
                  <a:lnTo>
                    <a:pt x="54879" y="16737"/>
                  </a:lnTo>
                  <a:lnTo>
                    <a:pt x="56561" y="17074"/>
                  </a:lnTo>
                  <a:lnTo>
                    <a:pt x="57444" y="17158"/>
                  </a:lnTo>
                  <a:lnTo>
                    <a:pt x="58916" y="17158"/>
                  </a:lnTo>
                  <a:lnTo>
                    <a:pt x="60388" y="17032"/>
                  </a:lnTo>
                  <a:lnTo>
                    <a:pt x="61902" y="16695"/>
                  </a:lnTo>
                  <a:lnTo>
                    <a:pt x="62280" y="16527"/>
                  </a:lnTo>
                  <a:lnTo>
                    <a:pt x="62701" y="16485"/>
                  </a:lnTo>
                  <a:lnTo>
                    <a:pt x="62785" y="16443"/>
                  </a:lnTo>
                  <a:lnTo>
                    <a:pt x="62827" y="16443"/>
                  </a:lnTo>
                  <a:lnTo>
                    <a:pt x="62827" y="16485"/>
                  </a:lnTo>
                  <a:lnTo>
                    <a:pt x="62911" y="16485"/>
                  </a:lnTo>
                  <a:lnTo>
                    <a:pt x="62911" y="10724"/>
                  </a:lnTo>
                  <a:lnTo>
                    <a:pt x="62911" y="7990"/>
                  </a:lnTo>
                  <a:lnTo>
                    <a:pt x="62869" y="8243"/>
                  </a:lnTo>
                  <a:lnTo>
                    <a:pt x="60808" y="8453"/>
                  </a:lnTo>
                  <a:lnTo>
                    <a:pt x="58664" y="8537"/>
                  </a:lnTo>
                  <a:lnTo>
                    <a:pt x="57570" y="8411"/>
                  </a:lnTo>
                  <a:lnTo>
                    <a:pt x="56645" y="8116"/>
                  </a:lnTo>
                  <a:lnTo>
                    <a:pt x="55762" y="7528"/>
                  </a:lnTo>
                  <a:lnTo>
                    <a:pt x="54248" y="6224"/>
                  </a:lnTo>
                  <a:lnTo>
                    <a:pt x="52860" y="4836"/>
                  </a:lnTo>
                  <a:lnTo>
                    <a:pt x="52188" y="4121"/>
                  </a:lnTo>
                  <a:lnTo>
                    <a:pt x="50842" y="2650"/>
                  </a:lnTo>
                  <a:lnTo>
                    <a:pt x="50043" y="2103"/>
                  </a:lnTo>
                  <a:lnTo>
                    <a:pt x="48908" y="1430"/>
                  </a:lnTo>
                  <a:lnTo>
                    <a:pt x="47057" y="505"/>
                  </a:lnTo>
                  <a:lnTo>
                    <a:pt x="45838" y="168"/>
                  </a:lnTo>
                  <a:lnTo>
                    <a:pt x="45207" y="126"/>
                  </a:lnTo>
                  <a:lnTo>
                    <a:pt x="28974" y="0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6"/>
          <p:cNvGrpSpPr/>
          <p:nvPr/>
        </p:nvGrpSpPr>
        <p:grpSpPr>
          <a:xfrm>
            <a:off x="1154279" y="2681745"/>
            <a:ext cx="758968" cy="634418"/>
            <a:chOff x="3233750" y="1511850"/>
            <a:chExt cx="830018" cy="693809"/>
          </a:xfrm>
        </p:grpSpPr>
        <p:sp>
          <p:nvSpPr>
            <p:cNvPr id="195" name="Google Shape;195;p36"/>
            <p:cNvSpPr/>
            <p:nvPr/>
          </p:nvSpPr>
          <p:spPr>
            <a:xfrm>
              <a:off x="3754482" y="1528833"/>
              <a:ext cx="309286" cy="485771"/>
            </a:xfrm>
            <a:custGeom>
              <a:rect b="b" l="l" r="r" t="t"/>
              <a:pathLst>
                <a:path extrusionOk="0" h="58917" w="37512">
                  <a:moveTo>
                    <a:pt x="5930" y="1"/>
                  </a:moveTo>
                  <a:lnTo>
                    <a:pt x="3407" y="253"/>
                  </a:lnTo>
                  <a:lnTo>
                    <a:pt x="1641" y="884"/>
                  </a:lnTo>
                  <a:lnTo>
                    <a:pt x="715" y="1725"/>
                  </a:lnTo>
                  <a:lnTo>
                    <a:pt x="295" y="2440"/>
                  </a:lnTo>
                  <a:lnTo>
                    <a:pt x="127" y="2860"/>
                  </a:lnTo>
                  <a:lnTo>
                    <a:pt x="0" y="3239"/>
                  </a:lnTo>
                  <a:lnTo>
                    <a:pt x="0" y="3617"/>
                  </a:lnTo>
                  <a:lnTo>
                    <a:pt x="0" y="55258"/>
                  </a:lnTo>
                  <a:lnTo>
                    <a:pt x="42" y="55889"/>
                  </a:lnTo>
                  <a:lnTo>
                    <a:pt x="295" y="56478"/>
                  </a:lnTo>
                  <a:lnTo>
                    <a:pt x="715" y="57193"/>
                  </a:lnTo>
                  <a:lnTo>
                    <a:pt x="1598" y="58160"/>
                  </a:lnTo>
                  <a:lnTo>
                    <a:pt x="2776" y="58707"/>
                  </a:lnTo>
                  <a:lnTo>
                    <a:pt x="4458" y="58917"/>
                  </a:lnTo>
                  <a:lnTo>
                    <a:pt x="34988" y="58917"/>
                  </a:lnTo>
                  <a:lnTo>
                    <a:pt x="35493" y="58875"/>
                  </a:lnTo>
                  <a:lnTo>
                    <a:pt x="36418" y="58454"/>
                  </a:lnTo>
                  <a:lnTo>
                    <a:pt x="37091" y="57782"/>
                  </a:lnTo>
                  <a:lnTo>
                    <a:pt x="37470" y="56856"/>
                  </a:lnTo>
                  <a:lnTo>
                    <a:pt x="37512" y="56310"/>
                  </a:lnTo>
                  <a:lnTo>
                    <a:pt x="37512" y="2650"/>
                  </a:lnTo>
                  <a:lnTo>
                    <a:pt x="37470" y="2145"/>
                  </a:lnTo>
                  <a:lnTo>
                    <a:pt x="37049" y="1220"/>
                  </a:lnTo>
                  <a:lnTo>
                    <a:pt x="36376" y="505"/>
                  </a:lnTo>
                  <a:lnTo>
                    <a:pt x="35451" y="127"/>
                  </a:lnTo>
                  <a:lnTo>
                    <a:pt x="34904" y="85"/>
                  </a:lnTo>
                  <a:lnTo>
                    <a:pt x="21111" y="169"/>
                  </a:lnTo>
                  <a:lnTo>
                    <a:pt x="7486" y="43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3233750" y="1511850"/>
              <a:ext cx="519402" cy="693809"/>
            </a:xfrm>
            <a:custGeom>
              <a:rect b="b" l="l" r="r" t="t"/>
              <a:pathLst>
                <a:path extrusionOk="0" h="84149" w="62996">
                  <a:moveTo>
                    <a:pt x="28974" y="0"/>
                  </a:moveTo>
                  <a:lnTo>
                    <a:pt x="12700" y="42"/>
                  </a:lnTo>
                  <a:lnTo>
                    <a:pt x="11396" y="84"/>
                  </a:lnTo>
                  <a:lnTo>
                    <a:pt x="8873" y="589"/>
                  </a:lnTo>
                  <a:lnTo>
                    <a:pt x="6602" y="1514"/>
                  </a:lnTo>
                  <a:lnTo>
                    <a:pt x="4584" y="2860"/>
                  </a:lnTo>
                  <a:lnTo>
                    <a:pt x="2902" y="4584"/>
                  </a:lnTo>
                  <a:lnTo>
                    <a:pt x="1556" y="6560"/>
                  </a:lnTo>
                  <a:lnTo>
                    <a:pt x="589" y="8831"/>
                  </a:lnTo>
                  <a:lnTo>
                    <a:pt x="84" y="11312"/>
                  </a:lnTo>
                  <a:lnTo>
                    <a:pt x="42" y="12658"/>
                  </a:lnTo>
                  <a:lnTo>
                    <a:pt x="0" y="31540"/>
                  </a:lnTo>
                  <a:lnTo>
                    <a:pt x="42" y="50422"/>
                  </a:lnTo>
                  <a:lnTo>
                    <a:pt x="84" y="51725"/>
                  </a:lnTo>
                  <a:lnTo>
                    <a:pt x="589" y="54249"/>
                  </a:lnTo>
                  <a:lnTo>
                    <a:pt x="1514" y="56519"/>
                  </a:lnTo>
                  <a:lnTo>
                    <a:pt x="2860" y="58496"/>
                  </a:lnTo>
                  <a:lnTo>
                    <a:pt x="4584" y="60220"/>
                  </a:lnTo>
                  <a:lnTo>
                    <a:pt x="6602" y="61566"/>
                  </a:lnTo>
                  <a:lnTo>
                    <a:pt x="8873" y="62491"/>
                  </a:lnTo>
                  <a:lnTo>
                    <a:pt x="11354" y="62996"/>
                  </a:lnTo>
                  <a:lnTo>
                    <a:pt x="12658" y="63080"/>
                  </a:lnTo>
                  <a:lnTo>
                    <a:pt x="27082" y="63080"/>
                  </a:lnTo>
                  <a:lnTo>
                    <a:pt x="28218" y="63122"/>
                  </a:lnTo>
                  <a:lnTo>
                    <a:pt x="29437" y="63248"/>
                  </a:lnTo>
                  <a:lnTo>
                    <a:pt x="29395" y="65435"/>
                  </a:lnTo>
                  <a:lnTo>
                    <a:pt x="29437" y="67411"/>
                  </a:lnTo>
                  <a:lnTo>
                    <a:pt x="29479" y="68757"/>
                  </a:lnTo>
                  <a:lnTo>
                    <a:pt x="29942" y="71406"/>
                  </a:lnTo>
                  <a:lnTo>
                    <a:pt x="30783" y="73929"/>
                  </a:lnTo>
                  <a:lnTo>
                    <a:pt x="32002" y="76284"/>
                  </a:lnTo>
                  <a:lnTo>
                    <a:pt x="33558" y="78387"/>
                  </a:lnTo>
                  <a:lnTo>
                    <a:pt x="35409" y="80195"/>
                  </a:lnTo>
                  <a:lnTo>
                    <a:pt x="37553" y="81751"/>
                  </a:lnTo>
                  <a:lnTo>
                    <a:pt x="39950" y="82887"/>
                  </a:lnTo>
                  <a:lnTo>
                    <a:pt x="41254" y="83307"/>
                  </a:lnTo>
                  <a:lnTo>
                    <a:pt x="42600" y="83686"/>
                  </a:lnTo>
                  <a:lnTo>
                    <a:pt x="44828" y="84106"/>
                  </a:lnTo>
                  <a:lnTo>
                    <a:pt x="46637" y="84148"/>
                  </a:lnTo>
                  <a:lnTo>
                    <a:pt x="48024" y="83812"/>
                  </a:lnTo>
                  <a:lnTo>
                    <a:pt x="49076" y="83139"/>
                  </a:lnTo>
                  <a:lnTo>
                    <a:pt x="49917" y="82130"/>
                  </a:lnTo>
                  <a:lnTo>
                    <a:pt x="50758" y="79985"/>
                  </a:lnTo>
                  <a:lnTo>
                    <a:pt x="51136" y="78050"/>
                  </a:lnTo>
                  <a:lnTo>
                    <a:pt x="51305" y="77420"/>
                  </a:lnTo>
                  <a:lnTo>
                    <a:pt x="51515" y="76831"/>
                  </a:lnTo>
                  <a:lnTo>
                    <a:pt x="54669" y="65771"/>
                  </a:lnTo>
                  <a:lnTo>
                    <a:pt x="57865" y="54753"/>
                  </a:lnTo>
                  <a:lnTo>
                    <a:pt x="62701" y="54753"/>
                  </a:lnTo>
                  <a:lnTo>
                    <a:pt x="62827" y="54543"/>
                  </a:lnTo>
                  <a:lnTo>
                    <a:pt x="62953" y="49959"/>
                  </a:lnTo>
                  <a:lnTo>
                    <a:pt x="62995" y="46090"/>
                  </a:lnTo>
                  <a:lnTo>
                    <a:pt x="62827" y="46090"/>
                  </a:lnTo>
                  <a:lnTo>
                    <a:pt x="62827" y="46174"/>
                  </a:lnTo>
                  <a:lnTo>
                    <a:pt x="55720" y="46174"/>
                  </a:lnTo>
                  <a:lnTo>
                    <a:pt x="54501" y="46216"/>
                  </a:lnTo>
                  <a:lnTo>
                    <a:pt x="52734" y="46595"/>
                  </a:lnTo>
                  <a:lnTo>
                    <a:pt x="51515" y="47520"/>
                  </a:lnTo>
                  <a:lnTo>
                    <a:pt x="50632" y="49076"/>
                  </a:lnTo>
                  <a:lnTo>
                    <a:pt x="50253" y="50253"/>
                  </a:lnTo>
                  <a:lnTo>
                    <a:pt x="46973" y="61650"/>
                  </a:lnTo>
                  <a:lnTo>
                    <a:pt x="43651" y="73088"/>
                  </a:lnTo>
                  <a:lnTo>
                    <a:pt x="43441" y="73803"/>
                  </a:lnTo>
                  <a:lnTo>
                    <a:pt x="43188" y="74518"/>
                  </a:lnTo>
                  <a:lnTo>
                    <a:pt x="42011" y="74098"/>
                  </a:lnTo>
                  <a:lnTo>
                    <a:pt x="40118" y="72794"/>
                  </a:lnTo>
                  <a:lnTo>
                    <a:pt x="38773" y="70944"/>
                  </a:lnTo>
                  <a:lnTo>
                    <a:pt x="38016" y="68589"/>
                  </a:lnTo>
                  <a:lnTo>
                    <a:pt x="37932" y="67201"/>
                  </a:lnTo>
                  <a:lnTo>
                    <a:pt x="37848" y="63668"/>
                  </a:lnTo>
                  <a:lnTo>
                    <a:pt x="37890" y="60136"/>
                  </a:lnTo>
                  <a:lnTo>
                    <a:pt x="37848" y="58664"/>
                  </a:lnTo>
                  <a:lnTo>
                    <a:pt x="37469" y="57024"/>
                  </a:lnTo>
                  <a:lnTo>
                    <a:pt x="37007" y="56141"/>
                  </a:lnTo>
                  <a:lnTo>
                    <a:pt x="36376" y="55510"/>
                  </a:lnTo>
                  <a:lnTo>
                    <a:pt x="35535" y="55048"/>
                  </a:lnTo>
                  <a:lnTo>
                    <a:pt x="33895" y="54627"/>
                  </a:lnTo>
                  <a:lnTo>
                    <a:pt x="32465" y="54585"/>
                  </a:lnTo>
                  <a:lnTo>
                    <a:pt x="13835" y="54585"/>
                  </a:lnTo>
                  <a:lnTo>
                    <a:pt x="12448" y="54543"/>
                  </a:lnTo>
                  <a:lnTo>
                    <a:pt x="10808" y="54080"/>
                  </a:lnTo>
                  <a:lnTo>
                    <a:pt x="10009" y="53576"/>
                  </a:lnTo>
                  <a:lnTo>
                    <a:pt x="9336" y="52861"/>
                  </a:lnTo>
                  <a:lnTo>
                    <a:pt x="8915" y="51978"/>
                  </a:lnTo>
                  <a:lnTo>
                    <a:pt x="8537" y="50296"/>
                  </a:lnTo>
                  <a:lnTo>
                    <a:pt x="8537" y="48824"/>
                  </a:lnTo>
                  <a:lnTo>
                    <a:pt x="8831" y="40245"/>
                  </a:lnTo>
                  <a:lnTo>
                    <a:pt x="8915" y="27377"/>
                  </a:lnTo>
                  <a:lnTo>
                    <a:pt x="8747" y="18798"/>
                  </a:lnTo>
                  <a:lnTo>
                    <a:pt x="8537" y="14508"/>
                  </a:lnTo>
                  <a:lnTo>
                    <a:pt x="8495" y="12995"/>
                  </a:lnTo>
                  <a:lnTo>
                    <a:pt x="8873" y="11228"/>
                  </a:lnTo>
                  <a:lnTo>
                    <a:pt x="9294" y="10303"/>
                  </a:lnTo>
                  <a:lnTo>
                    <a:pt x="9925" y="9588"/>
                  </a:lnTo>
                  <a:lnTo>
                    <a:pt x="10766" y="9042"/>
                  </a:lnTo>
                  <a:lnTo>
                    <a:pt x="11817" y="8705"/>
                  </a:lnTo>
                  <a:lnTo>
                    <a:pt x="13121" y="8537"/>
                  </a:lnTo>
                  <a:lnTo>
                    <a:pt x="13835" y="8537"/>
                  </a:lnTo>
                  <a:lnTo>
                    <a:pt x="28133" y="8495"/>
                  </a:lnTo>
                  <a:lnTo>
                    <a:pt x="42431" y="8579"/>
                  </a:lnTo>
                  <a:lnTo>
                    <a:pt x="43357" y="8663"/>
                  </a:lnTo>
                  <a:lnTo>
                    <a:pt x="44702" y="9168"/>
                  </a:lnTo>
                  <a:lnTo>
                    <a:pt x="45501" y="9672"/>
                  </a:lnTo>
                  <a:lnTo>
                    <a:pt x="45754" y="10009"/>
                  </a:lnTo>
                  <a:lnTo>
                    <a:pt x="46973" y="11481"/>
                  </a:lnTo>
                  <a:lnTo>
                    <a:pt x="49622" y="14004"/>
                  </a:lnTo>
                  <a:lnTo>
                    <a:pt x="51767" y="15434"/>
                  </a:lnTo>
                  <a:lnTo>
                    <a:pt x="53281" y="16191"/>
                  </a:lnTo>
                  <a:lnTo>
                    <a:pt x="54879" y="16737"/>
                  </a:lnTo>
                  <a:lnTo>
                    <a:pt x="56561" y="17074"/>
                  </a:lnTo>
                  <a:lnTo>
                    <a:pt x="57444" y="17158"/>
                  </a:lnTo>
                  <a:lnTo>
                    <a:pt x="58916" y="17158"/>
                  </a:lnTo>
                  <a:lnTo>
                    <a:pt x="60388" y="17032"/>
                  </a:lnTo>
                  <a:lnTo>
                    <a:pt x="61902" y="16695"/>
                  </a:lnTo>
                  <a:lnTo>
                    <a:pt x="62280" y="16527"/>
                  </a:lnTo>
                  <a:lnTo>
                    <a:pt x="62701" y="16485"/>
                  </a:lnTo>
                  <a:lnTo>
                    <a:pt x="62785" y="16443"/>
                  </a:lnTo>
                  <a:lnTo>
                    <a:pt x="62827" y="16443"/>
                  </a:lnTo>
                  <a:lnTo>
                    <a:pt x="62827" y="16485"/>
                  </a:lnTo>
                  <a:lnTo>
                    <a:pt x="62911" y="16485"/>
                  </a:lnTo>
                  <a:lnTo>
                    <a:pt x="62911" y="10724"/>
                  </a:lnTo>
                  <a:lnTo>
                    <a:pt x="62911" y="7990"/>
                  </a:lnTo>
                  <a:lnTo>
                    <a:pt x="62869" y="8243"/>
                  </a:lnTo>
                  <a:lnTo>
                    <a:pt x="60808" y="8453"/>
                  </a:lnTo>
                  <a:lnTo>
                    <a:pt x="58664" y="8537"/>
                  </a:lnTo>
                  <a:lnTo>
                    <a:pt x="57570" y="8411"/>
                  </a:lnTo>
                  <a:lnTo>
                    <a:pt x="56645" y="8116"/>
                  </a:lnTo>
                  <a:lnTo>
                    <a:pt x="55762" y="7528"/>
                  </a:lnTo>
                  <a:lnTo>
                    <a:pt x="54248" y="6224"/>
                  </a:lnTo>
                  <a:lnTo>
                    <a:pt x="52860" y="4836"/>
                  </a:lnTo>
                  <a:lnTo>
                    <a:pt x="52188" y="4121"/>
                  </a:lnTo>
                  <a:lnTo>
                    <a:pt x="50842" y="2650"/>
                  </a:lnTo>
                  <a:lnTo>
                    <a:pt x="50043" y="2103"/>
                  </a:lnTo>
                  <a:lnTo>
                    <a:pt x="48908" y="1430"/>
                  </a:lnTo>
                  <a:lnTo>
                    <a:pt x="47057" y="505"/>
                  </a:lnTo>
                  <a:lnTo>
                    <a:pt x="45838" y="168"/>
                  </a:lnTo>
                  <a:lnTo>
                    <a:pt x="45207" y="126"/>
                  </a:lnTo>
                  <a:lnTo>
                    <a:pt x="28974" y="0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36"/>
          <p:cNvSpPr txBox="1"/>
          <p:nvPr/>
        </p:nvSpPr>
        <p:spPr>
          <a:xfrm>
            <a:off x="2299550" y="3615075"/>
            <a:ext cx="612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Retrasos</a:t>
            </a:r>
            <a:endParaRPr b="1"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 estar tan marcada cada etapa, si una se retrasa, traslada el retraso a la próxima y a todas las demás consecutivamente.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8" name="Google Shape;198;p36"/>
          <p:cNvGrpSpPr/>
          <p:nvPr/>
        </p:nvGrpSpPr>
        <p:grpSpPr>
          <a:xfrm>
            <a:off x="1154279" y="3824745"/>
            <a:ext cx="758968" cy="634418"/>
            <a:chOff x="3233750" y="1511850"/>
            <a:chExt cx="830018" cy="693809"/>
          </a:xfrm>
        </p:grpSpPr>
        <p:sp>
          <p:nvSpPr>
            <p:cNvPr id="199" name="Google Shape;199;p36"/>
            <p:cNvSpPr/>
            <p:nvPr/>
          </p:nvSpPr>
          <p:spPr>
            <a:xfrm>
              <a:off x="3754482" y="1528833"/>
              <a:ext cx="309286" cy="485771"/>
            </a:xfrm>
            <a:custGeom>
              <a:rect b="b" l="l" r="r" t="t"/>
              <a:pathLst>
                <a:path extrusionOk="0" h="58917" w="37512">
                  <a:moveTo>
                    <a:pt x="5930" y="1"/>
                  </a:moveTo>
                  <a:lnTo>
                    <a:pt x="3407" y="253"/>
                  </a:lnTo>
                  <a:lnTo>
                    <a:pt x="1641" y="884"/>
                  </a:lnTo>
                  <a:lnTo>
                    <a:pt x="715" y="1725"/>
                  </a:lnTo>
                  <a:lnTo>
                    <a:pt x="295" y="2440"/>
                  </a:lnTo>
                  <a:lnTo>
                    <a:pt x="127" y="2860"/>
                  </a:lnTo>
                  <a:lnTo>
                    <a:pt x="0" y="3239"/>
                  </a:lnTo>
                  <a:lnTo>
                    <a:pt x="0" y="3617"/>
                  </a:lnTo>
                  <a:lnTo>
                    <a:pt x="0" y="55258"/>
                  </a:lnTo>
                  <a:lnTo>
                    <a:pt x="42" y="55889"/>
                  </a:lnTo>
                  <a:lnTo>
                    <a:pt x="295" y="56478"/>
                  </a:lnTo>
                  <a:lnTo>
                    <a:pt x="715" y="57193"/>
                  </a:lnTo>
                  <a:lnTo>
                    <a:pt x="1598" y="58160"/>
                  </a:lnTo>
                  <a:lnTo>
                    <a:pt x="2776" y="58707"/>
                  </a:lnTo>
                  <a:lnTo>
                    <a:pt x="4458" y="58917"/>
                  </a:lnTo>
                  <a:lnTo>
                    <a:pt x="34988" y="58917"/>
                  </a:lnTo>
                  <a:lnTo>
                    <a:pt x="35493" y="58875"/>
                  </a:lnTo>
                  <a:lnTo>
                    <a:pt x="36418" y="58454"/>
                  </a:lnTo>
                  <a:lnTo>
                    <a:pt x="37091" y="57782"/>
                  </a:lnTo>
                  <a:lnTo>
                    <a:pt x="37470" y="56856"/>
                  </a:lnTo>
                  <a:lnTo>
                    <a:pt x="37512" y="56310"/>
                  </a:lnTo>
                  <a:lnTo>
                    <a:pt x="37512" y="2650"/>
                  </a:lnTo>
                  <a:lnTo>
                    <a:pt x="37470" y="2145"/>
                  </a:lnTo>
                  <a:lnTo>
                    <a:pt x="37049" y="1220"/>
                  </a:lnTo>
                  <a:lnTo>
                    <a:pt x="36376" y="505"/>
                  </a:lnTo>
                  <a:lnTo>
                    <a:pt x="35451" y="127"/>
                  </a:lnTo>
                  <a:lnTo>
                    <a:pt x="34904" y="85"/>
                  </a:lnTo>
                  <a:lnTo>
                    <a:pt x="21111" y="169"/>
                  </a:lnTo>
                  <a:lnTo>
                    <a:pt x="7486" y="43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3233750" y="1511850"/>
              <a:ext cx="519402" cy="693809"/>
            </a:xfrm>
            <a:custGeom>
              <a:rect b="b" l="l" r="r" t="t"/>
              <a:pathLst>
                <a:path extrusionOk="0" h="84149" w="62996">
                  <a:moveTo>
                    <a:pt x="28974" y="0"/>
                  </a:moveTo>
                  <a:lnTo>
                    <a:pt x="12700" y="42"/>
                  </a:lnTo>
                  <a:lnTo>
                    <a:pt x="11396" y="84"/>
                  </a:lnTo>
                  <a:lnTo>
                    <a:pt x="8873" y="589"/>
                  </a:lnTo>
                  <a:lnTo>
                    <a:pt x="6602" y="1514"/>
                  </a:lnTo>
                  <a:lnTo>
                    <a:pt x="4584" y="2860"/>
                  </a:lnTo>
                  <a:lnTo>
                    <a:pt x="2902" y="4584"/>
                  </a:lnTo>
                  <a:lnTo>
                    <a:pt x="1556" y="6560"/>
                  </a:lnTo>
                  <a:lnTo>
                    <a:pt x="589" y="8831"/>
                  </a:lnTo>
                  <a:lnTo>
                    <a:pt x="84" y="11312"/>
                  </a:lnTo>
                  <a:lnTo>
                    <a:pt x="42" y="12658"/>
                  </a:lnTo>
                  <a:lnTo>
                    <a:pt x="0" y="31540"/>
                  </a:lnTo>
                  <a:lnTo>
                    <a:pt x="42" y="50422"/>
                  </a:lnTo>
                  <a:lnTo>
                    <a:pt x="84" y="51725"/>
                  </a:lnTo>
                  <a:lnTo>
                    <a:pt x="589" y="54249"/>
                  </a:lnTo>
                  <a:lnTo>
                    <a:pt x="1514" y="56519"/>
                  </a:lnTo>
                  <a:lnTo>
                    <a:pt x="2860" y="58496"/>
                  </a:lnTo>
                  <a:lnTo>
                    <a:pt x="4584" y="60220"/>
                  </a:lnTo>
                  <a:lnTo>
                    <a:pt x="6602" y="61566"/>
                  </a:lnTo>
                  <a:lnTo>
                    <a:pt x="8873" y="62491"/>
                  </a:lnTo>
                  <a:lnTo>
                    <a:pt x="11354" y="62996"/>
                  </a:lnTo>
                  <a:lnTo>
                    <a:pt x="12658" y="63080"/>
                  </a:lnTo>
                  <a:lnTo>
                    <a:pt x="27082" y="63080"/>
                  </a:lnTo>
                  <a:lnTo>
                    <a:pt x="28218" y="63122"/>
                  </a:lnTo>
                  <a:lnTo>
                    <a:pt x="29437" y="63248"/>
                  </a:lnTo>
                  <a:lnTo>
                    <a:pt x="29395" y="65435"/>
                  </a:lnTo>
                  <a:lnTo>
                    <a:pt x="29437" y="67411"/>
                  </a:lnTo>
                  <a:lnTo>
                    <a:pt x="29479" y="68757"/>
                  </a:lnTo>
                  <a:lnTo>
                    <a:pt x="29942" y="71406"/>
                  </a:lnTo>
                  <a:lnTo>
                    <a:pt x="30783" y="73929"/>
                  </a:lnTo>
                  <a:lnTo>
                    <a:pt x="32002" y="76284"/>
                  </a:lnTo>
                  <a:lnTo>
                    <a:pt x="33558" y="78387"/>
                  </a:lnTo>
                  <a:lnTo>
                    <a:pt x="35409" y="80195"/>
                  </a:lnTo>
                  <a:lnTo>
                    <a:pt x="37553" y="81751"/>
                  </a:lnTo>
                  <a:lnTo>
                    <a:pt x="39950" y="82887"/>
                  </a:lnTo>
                  <a:lnTo>
                    <a:pt x="41254" y="83307"/>
                  </a:lnTo>
                  <a:lnTo>
                    <a:pt x="42600" y="83686"/>
                  </a:lnTo>
                  <a:lnTo>
                    <a:pt x="44828" y="84106"/>
                  </a:lnTo>
                  <a:lnTo>
                    <a:pt x="46637" y="84148"/>
                  </a:lnTo>
                  <a:lnTo>
                    <a:pt x="48024" y="83812"/>
                  </a:lnTo>
                  <a:lnTo>
                    <a:pt x="49076" y="83139"/>
                  </a:lnTo>
                  <a:lnTo>
                    <a:pt x="49917" y="82130"/>
                  </a:lnTo>
                  <a:lnTo>
                    <a:pt x="50758" y="79985"/>
                  </a:lnTo>
                  <a:lnTo>
                    <a:pt x="51136" y="78050"/>
                  </a:lnTo>
                  <a:lnTo>
                    <a:pt x="51305" y="77420"/>
                  </a:lnTo>
                  <a:lnTo>
                    <a:pt x="51515" y="76831"/>
                  </a:lnTo>
                  <a:lnTo>
                    <a:pt x="54669" y="65771"/>
                  </a:lnTo>
                  <a:lnTo>
                    <a:pt x="57865" y="54753"/>
                  </a:lnTo>
                  <a:lnTo>
                    <a:pt x="62701" y="54753"/>
                  </a:lnTo>
                  <a:lnTo>
                    <a:pt x="62827" y="54543"/>
                  </a:lnTo>
                  <a:lnTo>
                    <a:pt x="62953" y="49959"/>
                  </a:lnTo>
                  <a:lnTo>
                    <a:pt x="62995" y="46090"/>
                  </a:lnTo>
                  <a:lnTo>
                    <a:pt x="62827" y="46090"/>
                  </a:lnTo>
                  <a:lnTo>
                    <a:pt x="62827" y="46174"/>
                  </a:lnTo>
                  <a:lnTo>
                    <a:pt x="55720" y="46174"/>
                  </a:lnTo>
                  <a:lnTo>
                    <a:pt x="54501" y="46216"/>
                  </a:lnTo>
                  <a:lnTo>
                    <a:pt x="52734" y="46595"/>
                  </a:lnTo>
                  <a:lnTo>
                    <a:pt x="51515" y="47520"/>
                  </a:lnTo>
                  <a:lnTo>
                    <a:pt x="50632" y="49076"/>
                  </a:lnTo>
                  <a:lnTo>
                    <a:pt x="50253" y="50253"/>
                  </a:lnTo>
                  <a:lnTo>
                    <a:pt x="46973" y="61650"/>
                  </a:lnTo>
                  <a:lnTo>
                    <a:pt x="43651" y="73088"/>
                  </a:lnTo>
                  <a:lnTo>
                    <a:pt x="43441" y="73803"/>
                  </a:lnTo>
                  <a:lnTo>
                    <a:pt x="43188" y="74518"/>
                  </a:lnTo>
                  <a:lnTo>
                    <a:pt x="42011" y="74098"/>
                  </a:lnTo>
                  <a:lnTo>
                    <a:pt x="40118" y="72794"/>
                  </a:lnTo>
                  <a:lnTo>
                    <a:pt x="38773" y="70944"/>
                  </a:lnTo>
                  <a:lnTo>
                    <a:pt x="38016" y="68589"/>
                  </a:lnTo>
                  <a:lnTo>
                    <a:pt x="37932" y="67201"/>
                  </a:lnTo>
                  <a:lnTo>
                    <a:pt x="37848" y="63668"/>
                  </a:lnTo>
                  <a:lnTo>
                    <a:pt x="37890" y="60136"/>
                  </a:lnTo>
                  <a:lnTo>
                    <a:pt x="37848" y="58664"/>
                  </a:lnTo>
                  <a:lnTo>
                    <a:pt x="37469" y="57024"/>
                  </a:lnTo>
                  <a:lnTo>
                    <a:pt x="37007" y="56141"/>
                  </a:lnTo>
                  <a:lnTo>
                    <a:pt x="36376" y="55510"/>
                  </a:lnTo>
                  <a:lnTo>
                    <a:pt x="35535" y="55048"/>
                  </a:lnTo>
                  <a:lnTo>
                    <a:pt x="33895" y="54627"/>
                  </a:lnTo>
                  <a:lnTo>
                    <a:pt x="32465" y="54585"/>
                  </a:lnTo>
                  <a:lnTo>
                    <a:pt x="13835" y="54585"/>
                  </a:lnTo>
                  <a:lnTo>
                    <a:pt x="12448" y="54543"/>
                  </a:lnTo>
                  <a:lnTo>
                    <a:pt x="10808" y="54080"/>
                  </a:lnTo>
                  <a:lnTo>
                    <a:pt x="10009" y="53576"/>
                  </a:lnTo>
                  <a:lnTo>
                    <a:pt x="9336" y="52861"/>
                  </a:lnTo>
                  <a:lnTo>
                    <a:pt x="8915" y="51978"/>
                  </a:lnTo>
                  <a:lnTo>
                    <a:pt x="8537" y="50296"/>
                  </a:lnTo>
                  <a:lnTo>
                    <a:pt x="8537" y="48824"/>
                  </a:lnTo>
                  <a:lnTo>
                    <a:pt x="8831" y="40245"/>
                  </a:lnTo>
                  <a:lnTo>
                    <a:pt x="8915" y="27377"/>
                  </a:lnTo>
                  <a:lnTo>
                    <a:pt x="8747" y="18798"/>
                  </a:lnTo>
                  <a:lnTo>
                    <a:pt x="8537" y="14508"/>
                  </a:lnTo>
                  <a:lnTo>
                    <a:pt x="8495" y="12995"/>
                  </a:lnTo>
                  <a:lnTo>
                    <a:pt x="8873" y="11228"/>
                  </a:lnTo>
                  <a:lnTo>
                    <a:pt x="9294" y="10303"/>
                  </a:lnTo>
                  <a:lnTo>
                    <a:pt x="9925" y="9588"/>
                  </a:lnTo>
                  <a:lnTo>
                    <a:pt x="10766" y="9042"/>
                  </a:lnTo>
                  <a:lnTo>
                    <a:pt x="11817" y="8705"/>
                  </a:lnTo>
                  <a:lnTo>
                    <a:pt x="13121" y="8537"/>
                  </a:lnTo>
                  <a:lnTo>
                    <a:pt x="13835" y="8537"/>
                  </a:lnTo>
                  <a:lnTo>
                    <a:pt x="28133" y="8495"/>
                  </a:lnTo>
                  <a:lnTo>
                    <a:pt x="42431" y="8579"/>
                  </a:lnTo>
                  <a:lnTo>
                    <a:pt x="43357" y="8663"/>
                  </a:lnTo>
                  <a:lnTo>
                    <a:pt x="44702" y="9168"/>
                  </a:lnTo>
                  <a:lnTo>
                    <a:pt x="45501" y="9672"/>
                  </a:lnTo>
                  <a:lnTo>
                    <a:pt x="45754" y="10009"/>
                  </a:lnTo>
                  <a:lnTo>
                    <a:pt x="46973" y="11481"/>
                  </a:lnTo>
                  <a:lnTo>
                    <a:pt x="49622" y="14004"/>
                  </a:lnTo>
                  <a:lnTo>
                    <a:pt x="51767" y="15434"/>
                  </a:lnTo>
                  <a:lnTo>
                    <a:pt x="53281" y="16191"/>
                  </a:lnTo>
                  <a:lnTo>
                    <a:pt x="54879" y="16737"/>
                  </a:lnTo>
                  <a:lnTo>
                    <a:pt x="56561" y="17074"/>
                  </a:lnTo>
                  <a:lnTo>
                    <a:pt x="57444" y="17158"/>
                  </a:lnTo>
                  <a:lnTo>
                    <a:pt x="58916" y="17158"/>
                  </a:lnTo>
                  <a:lnTo>
                    <a:pt x="60388" y="17032"/>
                  </a:lnTo>
                  <a:lnTo>
                    <a:pt x="61902" y="16695"/>
                  </a:lnTo>
                  <a:lnTo>
                    <a:pt x="62280" y="16527"/>
                  </a:lnTo>
                  <a:lnTo>
                    <a:pt x="62701" y="16485"/>
                  </a:lnTo>
                  <a:lnTo>
                    <a:pt x="62785" y="16443"/>
                  </a:lnTo>
                  <a:lnTo>
                    <a:pt x="62827" y="16443"/>
                  </a:lnTo>
                  <a:lnTo>
                    <a:pt x="62827" y="16485"/>
                  </a:lnTo>
                  <a:lnTo>
                    <a:pt x="62911" y="16485"/>
                  </a:lnTo>
                  <a:lnTo>
                    <a:pt x="62911" y="10724"/>
                  </a:lnTo>
                  <a:lnTo>
                    <a:pt x="62911" y="7990"/>
                  </a:lnTo>
                  <a:lnTo>
                    <a:pt x="62869" y="8243"/>
                  </a:lnTo>
                  <a:lnTo>
                    <a:pt x="60808" y="8453"/>
                  </a:lnTo>
                  <a:lnTo>
                    <a:pt x="58664" y="8537"/>
                  </a:lnTo>
                  <a:lnTo>
                    <a:pt x="57570" y="8411"/>
                  </a:lnTo>
                  <a:lnTo>
                    <a:pt x="56645" y="8116"/>
                  </a:lnTo>
                  <a:lnTo>
                    <a:pt x="55762" y="7528"/>
                  </a:lnTo>
                  <a:lnTo>
                    <a:pt x="54248" y="6224"/>
                  </a:lnTo>
                  <a:lnTo>
                    <a:pt x="52860" y="4836"/>
                  </a:lnTo>
                  <a:lnTo>
                    <a:pt x="52188" y="4121"/>
                  </a:lnTo>
                  <a:lnTo>
                    <a:pt x="50842" y="2650"/>
                  </a:lnTo>
                  <a:lnTo>
                    <a:pt x="50043" y="2103"/>
                  </a:lnTo>
                  <a:lnTo>
                    <a:pt x="48908" y="1430"/>
                  </a:lnTo>
                  <a:lnTo>
                    <a:pt x="47057" y="505"/>
                  </a:lnTo>
                  <a:lnTo>
                    <a:pt x="45838" y="168"/>
                  </a:lnTo>
                  <a:lnTo>
                    <a:pt x="45207" y="126"/>
                  </a:lnTo>
                  <a:lnTo>
                    <a:pt x="28974" y="0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6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>
            <a:off x="75" y="-50"/>
            <a:ext cx="9144000" cy="5143500"/>
          </a:xfrm>
          <a:prstGeom prst="rect">
            <a:avLst/>
          </a:prstGeom>
          <a:solidFill>
            <a:srgbClr val="000000">
              <a:alpha val="436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Todo esto funciona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bien en un mundo ideal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7" name="Google Shape;207;p37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75" y="-50"/>
            <a:ext cx="9144000" cy="5143500"/>
          </a:xfrm>
          <a:prstGeom prst="rect">
            <a:avLst/>
          </a:prstGeom>
          <a:solidFill>
            <a:srgbClr val="000000">
              <a:alpha val="436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La realidad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es un tanto diferente...</a:t>
            </a:r>
            <a:endParaRPr b="1" sz="42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-15600" y="4900800"/>
            <a:ext cx="9175200" cy="2427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111649" y="4953600"/>
            <a:ext cx="242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Introducción a metodologías ágiles y Scrum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